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2"/>
  </p:notesMasterIdLst>
  <p:handoutMasterIdLst>
    <p:handoutMasterId r:id="rId3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GO1Ggt2nYb4WqqRfW0DW1l4aV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06" d="100"/>
          <a:sy n="106" d="100"/>
        </p:scale>
        <p:origin x="18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DA9B22E-0D73-44A1-8825-B681B1BE93E5}" type="datetimeFigureOut">
              <a:rPr lang="de-DE" smtClean="0"/>
              <a:t>14.01.2025</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1E5FF04-6256-4120-B5D8-4EC775472912}" type="slidenum">
              <a:rPr lang="de-DE" smtClean="0"/>
              <a:t>‹Nr.›</a:t>
            </a:fld>
            <a:endParaRPr lang="de-DE"/>
          </a:p>
        </p:txBody>
      </p:sp>
    </p:spTree>
    <p:extLst>
      <p:ext uri="{BB962C8B-B14F-4D97-AF65-F5344CB8AC3E}">
        <p14:creationId xmlns:p14="http://schemas.microsoft.com/office/powerpoint/2010/main" val="3255621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012952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522729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10" name="Google Shape;210;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43892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62293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7" name="Google Shape;227;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239485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7" name="Google Shape;237;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62313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44" name="Google Shape;244;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614539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54" name="Google Shape;254;p1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255" name="Google Shape;255;p15: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15</a:t>
            </a:fld>
            <a:endParaRPr/>
          </a:p>
        </p:txBody>
      </p:sp>
    </p:spTree>
    <p:extLst>
      <p:ext uri="{BB962C8B-B14F-4D97-AF65-F5344CB8AC3E}">
        <p14:creationId xmlns:p14="http://schemas.microsoft.com/office/powerpoint/2010/main" val="3972032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62" name="Google Shape;262;p1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16</a:t>
            </a:fld>
            <a:endParaRPr/>
          </a:p>
        </p:txBody>
      </p:sp>
    </p:spTree>
    <p:extLst>
      <p:ext uri="{BB962C8B-B14F-4D97-AF65-F5344CB8AC3E}">
        <p14:creationId xmlns:p14="http://schemas.microsoft.com/office/powerpoint/2010/main" val="2487836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1" name="Google Shape;271;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534567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8" name="Google Shape;278;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904722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5" name="Google Shape;285;p1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06158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1" name="Google Shape;81;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82" name="Google Shape;82;p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2</a:t>
            </a:fld>
            <a:endParaRPr/>
          </a:p>
        </p:txBody>
      </p:sp>
    </p:spTree>
    <p:extLst>
      <p:ext uri="{BB962C8B-B14F-4D97-AF65-F5344CB8AC3E}">
        <p14:creationId xmlns:p14="http://schemas.microsoft.com/office/powerpoint/2010/main" val="327841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2" name="Google Shape;292;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785824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99" name="Google Shape;299;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7979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6" name="Google Shape;306;p2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1272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3" name="Google Shape;313;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480031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0" name="Google Shape;320;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928729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7" name="Google Shape;327;p2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834537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34" name="Google Shape;334;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077582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1" name="Google Shape;341;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322350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8" name="Google Shape;348;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829526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8" name="Google Shape;348;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509496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 name="Google Shape;89;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de-DE" sz="1200" b="1"/>
              <a:t>1</a:t>
            </a:r>
            <a:r>
              <a:rPr lang="de-DE" sz="1200"/>
              <a:t> Alzheimer Europe (2019): </a:t>
            </a:r>
            <a:r>
              <a:rPr lang="de-DE" sz="1200" i="1"/>
              <a:t>Dementia in Europe Yearbook 2018 Comparison of national dementia strategies in Europe </a:t>
            </a:r>
            <a:r>
              <a:rPr lang="de-DE" sz="1200"/>
              <a:t>Luxemburg Alzheimer Europe. </a:t>
            </a:r>
            <a:endParaRPr/>
          </a:p>
          <a:p>
            <a:pPr marL="0" marR="0" lvl="0" indent="0" algn="l" rtl="0">
              <a:lnSpc>
                <a:spcPct val="100000"/>
              </a:lnSpc>
              <a:spcBef>
                <a:spcPts val="360"/>
              </a:spcBef>
              <a:spcAft>
                <a:spcPts val="0"/>
              </a:spcAft>
              <a:buClr>
                <a:schemeClr val="dk1"/>
              </a:buClr>
              <a:buSzPts val="1200"/>
              <a:buFont typeface="Arial"/>
              <a:buNone/>
            </a:pPr>
            <a:r>
              <a:rPr lang="de-DE" sz="1200" b="1"/>
              <a:t>2</a:t>
            </a:r>
            <a:r>
              <a:rPr lang="de-DE" sz="1200"/>
              <a:t> Livingston, Gill  et al. (2017): Dementia prevention, intervention, and care, in: </a:t>
            </a:r>
            <a:r>
              <a:rPr lang="de-DE" sz="1200" i="1"/>
              <a:t>The Lancet</a:t>
            </a:r>
            <a:r>
              <a:rPr lang="de-DE" sz="1200"/>
              <a:t>, Jg. 390(10113), S. 2673-2734. </a:t>
            </a:r>
            <a:endParaRPr/>
          </a:p>
          <a:p>
            <a:pPr marL="0" marR="0" lvl="0" indent="0" algn="l" rtl="0">
              <a:lnSpc>
                <a:spcPct val="100000"/>
              </a:lnSpc>
              <a:spcBef>
                <a:spcPts val="480"/>
              </a:spcBef>
              <a:spcAft>
                <a:spcPts val="0"/>
              </a:spcAft>
              <a:buClr>
                <a:schemeClr val="dk1"/>
              </a:buClr>
              <a:buSzPts val="1200"/>
              <a:buFont typeface="Arial"/>
              <a:buNone/>
            </a:pPr>
            <a:r>
              <a:rPr lang="de-DE" sz="1200" b="1"/>
              <a:t>3</a:t>
            </a:r>
            <a:r>
              <a:rPr lang="de-DE" sz="1200"/>
              <a:t> World Health Organization (2019). "Dementia. Key facts." Retrieved 04.06.2020, from www.who.int/en/news-room/fact-sheets/detail/dementia</a:t>
            </a:r>
            <a:r>
              <a:rPr lang="de-DE" sz="1600"/>
              <a:t>. </a:t>
            </a:r>
            <a:endParaRPr sz="1600"/>
          </a:p>
          <a:p>
            <a:pPr marL="0" lvl="0" indent="0" algn="l" rtl="0">
              <a:lnSpc>
                <a:spcPct val="100000"/>
              </a:lnSpc>
              <a:spcBef>
                <a:spcPts val="360"/>
              </a:spcBef>
              <a:spcAft>
                <a:spcPts val="0"/>
              </a:spcAft>
              <a:buSzPts val="1400"/>
              <a:buNone/>
            </a:pPr>
            <a:endParaRPr/>
          </a:p>
        </p:txBody>
      </p:sp>
      <p:sp>
        <p:nvSpPr>
          <p:cNvPr id="90" name="Google Shape;90;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3</a:t>
            </a:fld>
            <a:endParaRPr/>
          </a:p>
        </p:txBody>
      </p:sp>
    </p:spTree>
    <p:extLst>
      <p:ext uri="{BB962C8B-B14F-4D97-AF65-F5344CB8AC3E}">
        <p14:creationId xmlns:p14="http://schemas.microsoft.com/office/powerpoint/2010/main" val="660443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48" name="Google Shape;348;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38050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3" name="Google Shape;103;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04" name="Google Shape;104;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4</a:t>
            </a:fld>
            <a:endParaRPr/>
          </a:p>
        </p:txBody>
      </p:sp>
    </p:spTree>
    <p:extLst>
      <p:ext uri="{BB962C8B-B14F-4D97-AF65-F5344CB8AC3E}">
        <p14:creationId xmlns:p14="http://schemas.microsoft.com/office/powerpoint/2010/main" val="388718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32" name="Google Shape;132;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75144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70" name="Google Shape;170;p6: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de-DE"/>
              <a:t>6</a:t>
            </a:fld>
            <a:endParaRPr/>
          </a:p>
        </p:txBody>
      </p:sp>
    </p:spTree>
    <p:extLst>
      <p:ext uri="{BB962C8B-B14F-4D97-AF65-F5344CB8AC3E}">
        <p14:creationId xmlns:p14="http://schemas.microsoft.com/office/powerpoint/2010/main" val="2544686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3" name="Google Shape;183;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4984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3" name="Google Shape;193;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91065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10895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5"/>
        <p:cNvGrpSpPr/>
        <p:nvPr/>
      </p:nvGrpSpPr>
      <p:grpSpPr>
        <a:xfrm>
          <a:off x="0" y="0"/>
          <a:ext cx="0" cy="0"/>
          <a:chOff x="0" y="0"/>
          <a:chExt cx="0" cy="0"/>
        </a:xfrm>
      </p:grpSpPr>
      <p:sp>
        <p:nvSpPr>
          <p:cNvPr id="16" name="Google Shape;16;p30"/>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lvl1pPr lvl="0" algn="l">
              <a:lnSpc>
                <a:spcPct val="177777"/>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17" name="Google Shape;17;p30"/>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sz="1600"/>
            </a:lvl2pPr>
            <a:lvl3pPr marL="1371600" lvl="2" indent="-317500" algn="l">
              <a:lnSpc>
                <a:spcPct val="185714"/>
              </a:lnSpc>
              <a:spcBef>
                <a:spcPts val="0"/>
              </a:spcBef>
              <a:spcAft>
                <a:spcPts val="0"/>
              </a:spcAft>
              <a:buClr>
                <a:srgbClr val="AE0060"/>
              </a:buClr>
              <a:buSzPts val="1400"/>
              <a:buFont typeface="Arial"/>
              <a:buChar char="•"/>
              <a:defRPr sz="1400"/>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0"/>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0"/>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lvl1pPr lvl="0" algn="l">
              <a:lnSpc>
                <a:spcPct val="177777"/>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64" name="Google Shape;64;p39"/>
          <p:cNvSpPr txBox="1">
            <a:spLocks noGrp="1"/>
          </p:cNvSpPr>
          <p:nvPr>
            <p:ph type="body" idx="1"/>
          </p:nvPr>
        </p:nvSpPr>
        <p:spPr>
          <a:xfrm rot="5400000">
            <a:off x="2528093" y="288132"/>
            <a:ext cx="4300538" cy="7629525"/>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a:lvl2pPr>
            <a:lvl3pPr marL="1371600" lvl="2" indent="-317500" algn="l">
              <a:lnSpc>
                <a:spcPct val="185714"/>
              </a:lnSpc>
              <a:spcBef>
                <a:spcPts val="0"/>
              </a:spcBef>
              <a:spcAft>
                <a:spcPts val="0"/>
              </a:spcAft>
              <a:buClr>
                <a:srgbClr val="AE0060"/>
              </a:buClr>
              <a:buSzPts val="1400"/>
              <a:buFont typeface="Arial"/>
              <a:buChar char="•"/>
              <a:defRPr/>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9"/>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67"/>
        <p:cNvGrpSpPr/>
        <p:nvPr/>
      </p:nvGrpSpPr>
      <p:grpSpPr>
        <a:xfrm>
          <a:off x="0" y="0"/>
          <a:ext cx="0" cy="0"/>
          <a:chOff x="0" y="0"/>
          <a:chExt cx="0" cy="0"/>
        </a:xfrm>
      </p:grpSpPr>
      <p:sp>
        <p:nvSpPr>
          <p:cNvPr id="68" name="Google Shape;68;p40"/>
          <p:cNvSpPr txBox="1">
            <a:spLocks noGrp="1"/>
          </p:cNvSpPr>
          <p:nvPr>
            <p:ph type="title"/>
          </p:nvPr>
        </p:nvSpPr>
        <p:spPr>
          <a:xfrm rot="5400000">
            <a:off x="4950619" y="2710657"/>
            <a:ext cx="5178425" cy="1906587"/>
          </a:xfrm>
          <a:prstGeom prst="rect">
            <a:avLst/>
          </a:prstGeom>
          <a:noFill/>
          <a:ln>
            <a:noFill/>
          </a:ln>
        </p:spPr>
        <p:txBody>
          <a:bodyPr spcFirstLastPara="1" wrap="square" lIns="0" tIns="0" rIns="0" bIns="0" anchor="t" anchorCtr="0">
            <a:noAutofit/>
          </a:bodyPr>
          <a:lstStyle>
            <a:lvl1pPr lvl="0" algn="l">
              <a:lnSpc>
                <a:spcPct val="177777"/>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69" name="Google Shape;69;p40"/>
          <p:cNvSpPr txBox="1">
            <a:spLocks noGrp="1"/>
          </p:cNvSpPr>
          <p:nvPr>
            <p:ph type="body" idx="1"/>
          </p:nvPr>
        </p:nvSpPr>
        <p:spPr>
          <a:xfrm rot="5400000">
            <a:off x="1059656" y="878682"/>
            <a:ext cx="5178425" cy="5570538"/>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a:lvl2pPr>
            <a:lvl3pPr marL="1371600" lvl="2" indent="-317500" algn="l">
              <a:lnSpc>
                <a:spcPct val="185714"/>
              </a:lnSpc>
              <a:spcBef>
                <a:spcPts val="0"/>
              </a:spcBef>
              <a:spcAft>
                <a:spcPts val="0"/>
              </a:spcAft>
              <a:buClr>
                <a:srgbClr val="AE0060"/>
              </a:buClr>
              <a:buSzPts val="1400"/>
              <a:buFont typeface="Arial"/>
              <a:buChar char="•"/>
              <a:defRPr/>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40"/>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bg>
      <p:bgPr>
        <a:solidFill>
          <a:srgbClr val="FFFFFF"/>
        </a:soli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ctrTitle"/>
          </p:nvPr>
        </p:nvSpPr>
        <p:spPr>
          <a:xfrm>
            <a:off x="863600" y="1809750"/>
            <a:ext cx="7629525" cy="871538"/>
          </a:xfrm>
          <a:prstGeom prst="rect">
            <a:avLst/>
          </a:prstGeom>
          <a:noFill/>
          <a:ln>
            <a:noFill/>
          </a:ln>
        </p:spPr>
        <p:txBody>
          <a:bodyPr spcFirstLastPara="1" wrap="square" lIns="0" tIns="0" rIns="0" bIns="0" anchor="t" anchorCtr="0">
            <a:noAutofit/>
          </a:bodyPr>
          <a:lstStyle>
            <a:lvl1pPr lvl="0" algn="l">
              <a:lnSpc>
                <a:spcPct val="133333"/>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22" name="Google Shape;22;p31"/>
          <p:cNvSpPr txBox="1">
            <a:spLocks noGrp="1"/>
          </p:cNvSpPr>
          <p:nvPr>
            <p:ph type="subTitle" idx="1"/>
          </p:nvPr>
        </p:nvSpPr>
        <p:spPr>
          <a:xfrm>
            <a:off x="863600" y="2679700"/>
            <a:ext cx="7629525" cy="3195638"/>
          </a:xfrm>
          <a:prstGeom prst="rect">
            <a:avLst/>
          </a:prstGeom>
          <a:noFill/>
          <a:ln>
            <a:noFill/>
          </a:ln>
        </p:spPr>
        <p:txBody>
          <a:bodyPr spcFirstLastPara="1" wrap="square" lIns="0" tIns="0" rIns="0" bIns="0" anchor="t" anchorCtr="0">
            <a:noAutofit/>
          </a:bodyPr>
          <a:lstStyle>
            <a:lvl1pPr lvl="0" algn="l">
              <a:lnSpc>
                <a:spcPct val="144444"/>
              </a:lnSpc>
              <a:spcBef>
                <a:spcPts val="0"/>
              </a:spcBef>
              <a:spcAft>
                <a:spcPts val="0"/>
              </a:spcAft>
              <a:buSzPts val="1800"/>
              <a:buFont typeface="Arial"/>
              <a:buNone/>
              <a:defRPr/>
            </a:lvl1pPr>
            <a:lvl2pPr lvl="1" algn="l">
              <a:lnSpc>
                <a:spcPct val="144444"/>
              </a:lnSpc>
              <a:spcBef>
                <a:spcPts val="0"/>
              </a:spcBef>
              <a:spcAft>
                <a:spcPts val="0"/>
              </a:spcAft>
              <a:buSzPts val="1800"/>
              <a:buChar char="•"/>
              <a:defRPr/>
            </a:lvl2pPr>
            <a:lvl3pPr lvl="2" algn="l">
              <a:lnSpc>
                <a:spcPct val="144444"/>
              </a:lnSpc>
              <a:spcBef>
                <a:spcPts val="0"/>
              </a:spcBef>
              <a:spcAft>
                <a:spcPts val="0"/>
              </a:spcAft>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23" name="Google Shape;23;p31"/>
          <p:cNvPicPr preferRelativeResize="0"/>
          <p:nvPr/>
        </p:nvPicPr>
        <p:blipFill rotWithShape="1">
          <a:blip r:embed="rId2">
            <a:alphaModFix/>
          </a:blip>
          <a:srcRect l="3537" t="33201" r="2750" b="24800"/>
          <a:stretch/>
        </p:blipFill>
        <p:spPr>
          <a:xfrm>
            <a:off x="6012160" y="260648"/>
            <a:ext cx="2653159" cy="66886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a:off x="623888" y="1709738"/>
            <a:ext cx="7886700" cy="2852737"/>
          </a:xfrm>
          <a:prstGeom prst="rect">
            <a:avLst/>
          </a:prstGeom>
          <a:noFill/>
          <a:ln>
            <a:noFill/>
          </a:ln>
        </p:spPr>
        <p:txBody>
          <a:bodyPr spcFirstLastPara="1" wrap="square" lIns="0" tIns="0" rIns="0" bIns="0" anchor="b" anchorCtr="0">
            <a:noAutofit/>
          </a:bodyPr>
          <a:lstStyle>
            <a:lvl1pPr lvl="0" algn="l">
              <a:lnSpc>
                <a:spcPct val="53333"/>
              </a:lnSpc>
              <a:spcBef>
                <a:spcPts val="0"/>
              </a:spcBef>
              <a:spcAft>
                <a:spcPts val="0"/>
              </a:spcAft>
              <a:buSzPts val="1400"/>
              <a:buNone/>
              <a:defRPr sz="6000"/>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26" name="Google Shape;26;p32"/>
          <p:cNvSpPr txBox="1">
            <a:spLocks noGrp="1"/>
          </p:cNvSpPr>
          <p:nvPr>
            <p:ph type="body" idx="1"/>
          </p:nvPr>
        </p:nvSpPr>
        <p:spPr>
          <a:xfrm>
            <a:off x="623888" y="4589463"/>
            <a:ext cx="7886700" cy="1500187"/>
          </a:xfrm>
          <a:prstGeom prst="rect">
            <a:avLst/>
          </a:prstGeom>
          <a:noFill/>
          <a:ln>
            <a:noFill/>
          </a:ln>
        </p:spPr>
        <p:txBody>
          <a:bodyPr spcFirstLastPara="1" wrap="square" lIns="0" tIns="0" rIns="0" bIns="0" anchor="t" anchorCtr="0">
            <a:noAutofit/>
          </a:bodyPr>
          <a:lstStyle>
            <a:lvl1pPr marL="457200" lvl="0" indent="-228600" algn="l">
              <a:lnSpc>
                <a:spcPct val="108333"/>
              </a:lnSpc>
              <a:spcBef>
                <a:spcPts val="0"/>
              </a:spcBef>
              <a:spcAft>
                <a:spcPts val="0"/>
              </a:spcAft>
              <a:buSzPts val="2400"/>
              <a:buNone/>
              <a:defRPr sz="2400"/>
            </a:lvl1pPr>
            <a:lvl2pPr marL="914400" lvl="1" indent="-228600" algn="l">
              <a:lnSpc>
                <a:spcPct val="130000"/>
              </a:lnSpc>
              <a:spcBef>
                <a:spcPts val="0"/>
              </a:spcBef>
              <a:spcAft>
                <a:spcPts val="0"/>
              </a:spcAft>
              <a:buSzPts val="2000"/>
              <a:buNone/>
              <a:defRPr sz="2000"/>
            </a:lvl2pPr>
            <a:lvl3pPr marL="1371600" lvl="2" indent="-228600" algn="l">
              <a:lnSpc>
                <a:spcPct val="144444"/>
              </a:lnSpc>
              <a:spcBef>
                <a:spcPts val="0"/>
              </a:spcBef>
              <a:spcAft>
                <a:spcPts val="0"/>
              </a:spcAft>
              <a:buSzPts val="1800"/>
              <a:buNone/>
              <a:defRPr sz="1800"/>
            </a:lvl3pPr>
            <a:lvl4pPr marL="1828800" lvl="3" indent="-228600" algn="l">
              <a:lnSpc>
                <a:spcPct val="100000"/>
              </a:lnSpc>
              <a:spcBef>
                <a:spcPts val="320"/>
              </a:spcBef>
              <a:spcAft>
                <a:spcPts val="0"/>
              </a:spcAft>
              <a:buClr>
                <a:schemeClr val="dk1"/>
              </a:buClr>
              <a:buSzPts val="1600"/>
              <a:buFont typeface="Arial"/>
              <a:buNone/>
              <a:defRPr sz="1600"/>
            </a:lvl4pPr>
            <a:lvl5pPr marL="2286000" lvl="4" indent="-228600" algn="l">
              <a:lnSpc>
                <a:spcPct val="100000"/>
              </a:lnSpc>
              <a:spcBef>
                <a:spcPts val="320"/>
              </a:spcBef>
              <a:spcAft>
                <a:spcPts val="0"/>
              </a:spcAft>
              <a:buClr>
                <a:schemeClr val="dk1"/>
              </a:buClr>
              <a:buSzPts val="1600"/>
              <a:buFont typeface="Arial"/>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27" name="Google Shape;27;p32"/>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lvl1pPr lvl="0" algn="l">
              <a:lnSpc>
                <a:spcPct val="177777"/>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863600" y="1952625"/>
            <a:ext cx="3738563" cy="4300538"/>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sz="1600"/>
            </a:lvl2pPr>
            <a:lvl3pPr marL="1371600" lvl="2" indent="-317500" algn="l">
              <a:lnSpc>
                <a:spcPct val="185714"/>
              </a:lnSpc>
              <a:spcBef>
                <a:spcPts val="0"/>
              </a:spcBef>
              <a:spcAft>
                <a:spcPts val="0"/>
              </a:spcAft>
              <a:buClr>
                <a:srgbClr val="AE0060"/>
              </a:buClr>
              <a:buSzPts val="1400"/>
              <a:buFont typeface="Arial"/>
              <a:buChar char="•"/>
              <a:defRPr sz="1400"/>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33"/>
          <p:cNvSpPr txBox="1">
            <a:spLocks noGrp="1"/>
          </p:cNvSpPr>
          <p:nvPr>
            <p:ph type="body" idx="2"/>
          </p:nvPr>
        </p:nvSpPr>
        <p:spPr>
          <a:xfrm>
            <a:off x="4754563" y="1952625"/>
            <a:ext cx="3738562" cy="4300538"/>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sz="1600"/>
            </a:lvl2pPr>
            <a:lvl3pPr marL="1371600" lvl="2" indent="-317500" algn="l">
              <a:lnSpc>
                <a:spcPct val="185714"/>
              </a:lnSpc>
              <a:spcBef>
                <a:spcPts val="0"/>
              </a:spcBef>
              <a:spcAft>
                <a:spcPts val="0"/>
              </a:spcAft>
              <a:buClr>
                <a:srgbClr val="AE0060"/>
              </a:buClr>
              <a:buSzPts val="1400"/>
              <a:buFont typeface="Arial"/>
              <a:buChar char="•"/>
              <a:defRPr sz="1400"/>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3"/>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630238" y="908720"/>
            <a:ext cx="7886700" cy="781968"/>
          </a:xfrm>
          <a:prstGeom prst="rect">
            <a:avLst/>
          </a:prstGeom>
          <a:noFill/>
          <a:ln>
            <a:noFill/>
          </a:ln>
        </p:spPr>
        <p:txBody>
          <a:bodyPr spcFirstLastPara="1" wrap="square" lIns="0" tIns="0" rIns="0" bIns="0" anchor="t" anchorCtr="0">
            <a:noAutofit/>
          </a:bodyPr>
          <a:lstStyle>
            <a:lvl1pPr lvl="0" algn="l">
              <a:lnSpc>
                <a:spcPct val="177777"/>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630238" y="1681163"/>
            <a:ext cx="3868737" cy="823912"/>
          </a:xfrm>
          <a:prstGeom prst="rect">
            <a:avLst/>
          </a:prstGeom>
          <a:noFill/>
          <a:ln>
            <a:noFill/>
          </a:ln>
        </p:spPr>
        <p:txBody>
          <a:bodyPr spcFirstLastPara="1" wrap="square" lIns="0" tIns="0" rIns="0" bIns="0" anchor="b" anchorCtr="0">
            <a:noAutofit/>
          </a:bodyPr>
          <a:lstStyle>
            <a:lvl1pPr marL="457200" lvl="0" indent="-228600" algn="l">
              <a:lnSpc>
                <a:spcPct val="108333"/>
              </a:lnSpc>
              <a:spcBef>
                <a:spcPts val="0"/>
              </a:spcBef>
              <a:spcAft>
                <a:spcPts val="0"/>
              </a:spcAft>
              <a:buSzPts val="2400"/>
              <a:buNone/>
              <a:defRPr sz="2400" b="1"/>
            </a:lvl1pPr>
            <a:lvl2pPr marL="914400" lvl="1" indent="-228600" algn="l">
              <a:lnSpc>
                <a:spcPct val="130000"/>
              </a:lnSpc>
              <a:spcBef>
                <a:spcPts val="0"/>
              </a:spcBef>
              <a:spcAft>
                <a:spcPts val="0"/>
              </a:spcAft>
              <a:buSzPts val="2000"/>
              <a:buNone/>
              <a:defRPr sz="2000" b="1"/>
            </a:lvl2pPr>
            <a:lvl3pPr marL="1371600" lvl="2" indent="-228600" algn="l">
              <a:lnSpc>
                <a:spcPct val="144444"/>
              </a:lnSpc>
              <a:spcBef>
                <a:spcPts val="0"/>
              </a:spcBef>
              <a:spcAft>
                <a:spcPts val="0"/>
              </a:spcAft>
              <a:buSzPts val="1800"/>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4"/>
          <p:cNvSpPr txBox="1">
            <a:spLocks noGrp="1"/>
          </p:cNvSpPr>
          <p:nvPr>
            <p:ph type="body" idx="2"/>
          </p:nvPr>
        </p:nvSpPr>
        <p:spPr>
          <a:xfrm>
            <a:off x="630238" y="2505075"/>
            <a:ext cx="3868737" cy="3684588"/>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sz="1600"/>
            </a:lvl2pPr>
            <a:lvl3pPr marL="1371600" lvl="2" indent="-317500" algn="l">
              <a:lnSpc>
                <a:spcPct val="185714"/>
              </a:lnSpc>
              <a:spcBef>
                <a:spcPts val="0"/>
              </a:spcBef>
              <a:spcAft>
                <a:spcPts val="0"/>
              </a:spcAft>
              <a:buClr>
                <a:srgbClr val="AE0060"/>
              </a:buClr>
              <a:buSzPts val="1400"/>
              <a:buFont typeface="Arial"/>
              <a:buChar char="•"/>
              <a:defRPr sz="1400"/>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4"/>
          <p:cNvSpPr txBox="1">
            <a:spLocks noGrp="1"/>
          </p:cNvSpPr>
          <p:nvPr>
            <p:ph type="body" idx="3"/>
          </p:nvPr>
        </p:nvSpPr>
        <p:spPr>
          <a:xfrm>
            <a:off x="4629150" y="1681163"/>
            <a:ext cx="3887788" cy="823912"/>
          </a:xfrm>
          <a:prstGeom prst="rect">
            <a:avLst/>
          </a:prstGeom>
          <a:noFill/>
          <a:ln>
            <a:noFill/>
          </a:ln>
        </p:spPr>
        <p:txBody>
          <a:bodyPr spcFirstLastPara="1" wrap="square" lIns="0" tIns="0" rIns="0" bIns="0" anchor="b" anchorCtr="0">
            <a:noAutofit/>
          </a:bodyPr>
          <a:lstStyle>
            <a:lvl1pPr marL="457200" lvl="0" indent="-228600" algn="l">
              <a:lnSpc>
                <a:spcPct val="108333"/>
              </a:lnSpc>
              <a:spcBef>
                <a:spcPts val="0"/>
              </a:spcBef>
              <a:spcAft>
                <a:spcPts val="0"/>
              </a:spcAft>
              <a:buSzPts val="2400"/>
              <a:buNone/>
              <a:defRPr sz="2400" b="1"/>
            </a:lvl1pPr>
            <a:lvl2pPr marL="914400" lvl="1" indent="-228600" algn="l">
              <a:lnSpc>
                <a:spcPct val="130000"/>
              </a:lnSpc>
              <a:spcBef>
                <a:spcPts val="0"/>
              </a:spcBef>
              <a:spcAft>
                <a:spcPts val="0"/>
              </a:spcAft>
              <a:buSzPts val="2000"/>
              <a:buNone/>
              <a:defRPr sz="2000" b="1"/>
            </a:lvl2pPr>
            <a:lvl3pPr marL="1371600" lvl="2" indent="-228600" algn="l">
              <a:lnSpc>
                <a:spcPct val="144444"/>
              </a:lnSpc>
              <a:spcBef>
                <a:spcPts val="0"/>
              </a:spcBef>
              <a:spcAft>
                <a:spcPts val="0"/>
              </a:spcAft>
              <a:buSzPts val="1800"/>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4"/>
          <p:cNvSpPr txBox="1">
            <a:spLocks noGrp="1"/>
          </p:cNvSpPr>
          <p:nvPr>
            <p:ph type="body" idx="4"/>
          </p:nvPr>
        </p:nvSpPr>
        <p:spPr>
          <a:xfrm>
            <a:off x="4629150" y="2505075"/>
            <a:ext cx="3887788" cy="3684588"/>
          </a:xfrm>
          <a:prstGeom prst="rect">
            <a:avLst/>
          </a:prstGeom>
          <a:noFill/>
          <a:ln>
            <a:noFill/>
          </a:ln>
        </p:spPr>
        <p:txBody>
          <a:bodyPr spcFirstLastPara="1" wrap="square" lIns="0" tIns="0" rIns="0" bIns="0" anchor="t" anchorCtr="0">
            <a:noAutofit/>
          </a:bodyPr>
          <a:lstStyle>
            <a:lvl1pPr marL="457200" lvl="0" indent="-342900" algn="l">
              <a:lnSpc>
                <a:spcPct val="144444"/>
              </a:lnSpc>
              <a:spcBef>
                <a:spcPts val="0"/>
              </a:spcBef>
              <a:spcAft>
                <a:spcPts val="0"/>
              </a:spcAft>
              <a:buClr>
                <a:srgbClr val="AE0060"/>
              </a:buClr>
              <a:buSzPts val="1800"/>
              <a:buFont typeface="Arial"/>
              <a:buChar char="•"/>
              <a:defRPr/>
            </a:lvl1pPr>
            <a:lvl2pPr marL="914400" lvl="1" indent="-330200" algn="l">
              <a:lnSpc>
                <a:spcPct val="162500"/>
              </a:lnSpc>
              <a:spcBef>
                <a:spcPts val="0"/>
              </a:spcBef>
              <a:spcAft>
                <a:spcPts val="0"/>
              </a:spcAft>
              <a:buClr>
                <a:srgbClr val="AE0060"/>
              </a:buClr>
              <a:buSzPts val="1600"/>
              <a:buFont typeface="Arial"/>
              <a:buChar char="•"/>
              <a:defRPr sz="1600"/>
            </a:lvl2pPr>
            <a:lvl3pPr marL="1371600" lvl="2" indent="-317500" algn="l">
              <a:lnSpc>
                <a:spcPct val="185714"/>
              </a:lnSpc>
              <a:spcBef>
                <a:spcPts val="0"/>
              </a:spcBef>
              <a:spcAft>
                <a:spcPts val="0"/>
              </a:spcAft>
              <a:buClr>
                <a:srgbClr val="AE0060"/>
              </a:buClr>
              <a:buSzPts val="1400"/>
              <a:buFont typeface="Arial"/>
              <a:buChar char="•"/>
              <a:defRPr sz="1400"/>
            </a:lvl3pPr>
            <a:lvl4pPr marL="1828800" lvl="3" indent="-317500" algn="l">
              <a:lnSpc>
                <a:spcPct val="100000"/>
              </a:lnSpc>
              <a:spcBef>
                <a:spcPts val="280"/>
              </a:spcBef>
              <a:spcAft>
                <a:spcPts val="0"/>
              </a:spcAft>
              <a:buClr>
                <a:srgbClr val="AE0060"/>
              </a:buClr>
              <a:buSzPts val="1400"/>
              <a:buFont typeface="Arial"/>
              <a:buChar char="•"/>
              <a:defRPr sz="1400"/>
            </a:lvl4pPr>
            <a:lvl5pPr marL="2286000" lvl="4" indent="-317500" algn="l">
              <a:lnSpc>
                <a:spcPct val="100000"/>
              </a:lnSpc>
              <a:spcBef>
                <a:spcPts val="280"/>
              </a:spcBef>
              <a:spcAft>
                <a:spcPts val="0"/>
              </a:spcAft>
              <a:buClr>
                <a:srgbClr val="AE0060"/>
              </a:buClr>
              <a:buSzPts val="1400"/>
              <a:buFont typeface="Arial"/>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4"/>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43"/>
        <p:cNvGrpSpPr/>
        <p:nvPr/>
      </p:nvGrpSpPr>
      <p:grpSpPr>
        <a:xfrm>
          <a:off x="0" y="0"/>
          <a:ext cx="0" cy="0"/>
          <a:chOff x="0" y="0"/>
          <a:chExt cx="0" cy="0"/>
        </a:xfrm>
      </p:grpSpPr>
      <p:sp>
        <p:nvSpPr>
          <p:cNvPr id="44" name="Google Shape;44;p35"/>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lvl1pPr lvl="0" algn="l">
              <a:lnSpc>
                <a:spcPct val="177777"/>
              </a:lnSpc>
              <a:spcBef>
                <a:spcPts val="0"/>
              </a:spcBef>
              <a:spcAft>
                <a:spcPts val="0"/>
              </a:spcAft>
              <a:buSzPts val="1400"/>
              <a:buNone/>
              <a:defRPr/>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47"/>
        <p:cNvGrpSpPr/>
        <p:nvPr/>
      </p:nvGrpSpPr>
      <p:grpSpPr>
        <a:xfrm>
          <a:off x="0" y="0"/>
          <a:ext cx="0" cy="0"/>
          <a:chOff x="0" y="0"/>
          <a:chExt cx="0" cy="0"/>
        </a:xfrm>
      </p:grpSpPr>
      <p:sp>
        <p:nvSpPr>
          <p:cNvPr id="48" name="Google Shape;48;p36"/>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6"/>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0"/>
        <p:cNvGrpSpPr/>
        <p:nvPr/>
      </p:nvGrpSpPr>
      <p:grpSpPr>
        <a:xfrm>
          <a:off x="0" y="0"/>
          <a:ext cx="0" cy="0"/>
          <a:chOff x="0" y="0"/>
          <a:chExt cx="0" cy="0"/>
        </a:xfrm>
      </p:grpSpPr>
      <p:sp>
        <p:nvSpPr>
          <p:cNvPr id="51" name="Google Shape;51;p37"/>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3200"/>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52" name="Google Shape;52;p37"/>
          <p:cNvSpPr txBox="1">
            <a:spLocks noGrp="1"/>
          </p:cNvSpPr>
          <p:nvPr>
            <p:ph type="body" idx="1"/>
          </p:nvPr>
        </p:nvSpPr>
        <p:spPr>
          <a:xfrm>
            <a:off x="3887788" y="987425"/>
            <a:ext cx="4629150" cy="4873625"/>
          </a:xfrm>
          <a:prstGeom prst="rect">
            <a:avLst/>
          </a:prstGeom>
          <a:noFill/>
          <a:ln>
            <a:noFill/>
          </a:ln>
        </p:spPr>
        <p:txBody>
          <a:bodyPr spcFirstLastPara="1" wrap="square" lIns="0" tIns="0" rIns="0" bIns="0" anchor="t" anchorCtr="0">
            <a:noAutofit/>
          </a:bodyPr>
          <a:lstStyle>
            <a:lvl1pPr marL="457200" lvl="0" indent="-431800" algn="l">
              <a:lnSpc>
                <a:spcPct val="81250"/>
              </a:lnSpc>
              <a:spcBef>
                <a:spcPts val="0"/>
              </a:spcBef>
              <a:spcAft>
                <a:spcPts val="0"/>
              </a:spcAft>
              <a:buClr>
                <a:srgbClr val="AE0060"/>
              </a:buClr>
              <a:buSzPts val="3200"/>
              <a:buFont typeface="Arial"/>
              <a:buChar char="•"/>
              <a:defRPr sz="3200"/>
            </a:lvl1pPr>
            <a:lvl2pPr marL="914400" lvl="1" indent="-406400" algn="l">
              <a:lnSpc>
                <a:spcPct val="92857"/>
              </a:lnSpc>
              <a:spcBef>
                <a:spcPts val="0"/>
              </a:spcBef>
              <a:spcAft>
                <a:spcPts val="0"/>
              </a:spcAft>
              <a:buClr>
                <a:srgbClr val="AE0060"/>
              </a:buClr>
              <a:buSzPts val="2800"/>
              <a:buFont typeface="Arial"/>
              <a:buChar char="•"/>
              <a:defRPr sz="2800"/>
            </a:lvl2pPr>
            <a:lvl3pPr marL="1371600" lvl="2" indent="-381000" algn="l">
              <a:lnSpc>
                <a:spcPct val="108333"/>
              </a:lnSpc>
              <a:spcBef>
                <a:spcPts val="0"/>
              </a:spcBef>
              <a:spcAft>
                <a:spcPts val="0"/>
              </a:spcAft>
              <a:buClr>
                <a:srgbClr val="AE0060"/>
              </a:buClr>
              <a:buSzPts val="2400"/>
              <a:buFont typeface="Arial"/>
              <a:buChar char="•"/>
              <a:defRPr sz="2400"/>
            </a:lvl3pPr>
            <a:lvl4pPr marL="1828800" lvl="3" indent="-355600" algn="l">
              <a:lnSpc>
                <a:spcPct val="100000"/>
              </a:lnSpc>
              <a:spcBef>
                <a:spcPts val="400"/>
              </a:spcBef>
              <a:spcAft>
                <a:spcPts val="0"/>
              </a:spcAft>
              <a:buClr>
                <a:srgbClr val="AE0060"/>
              </a:buClr>
              <a:buSzPts val="2000"/>
              <a:buFont typeface="Arial"/>
              <a:buChar char="•"/>
              <a:defRPr sz="2000"/>
            </a:lvl4pPr>
            <a:lvl5pPr marL="2286000" lvl="4" indent="-355600" algn="l">
              <a:lnSpc>
                <a:spcPct val="100000"/>
              </a:lnSpc>
              <a:spcBef>
                <a:spcPts val="400"/>
              </a:spcBef>
              <a:spcAft>
                <a:spcPts val="0"/>
              </a:spcAft>
              <a:buClr>
                <a:srgbClr val="AE0060"/>
              </a:buClr>
              <a:buSzPts val="2000"/>
              <a:buFont typeface="Arial"/>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37"/>
          <p:cNvSpPr txBox="1">
            <a:spLocks noGrp="1"/>
          </p:cNvSpPr>
          <p:nvPr>
            <p:ph type="body" idx="2"/>
          </p:nvPr>
        </p:nvSpPr>
        <p:spPr>
          <a:xfrm>
            <a:off x="630238" y="2057400"/>
            <a:ext cx="2949575" cy="3811588"/>
          </a:xfrm>
          <a:prstGeom prst="rect">
            <a:avLst/>
          </a:prstGeom>
          <a:noFill/>
          <a:ln>
            <a:noFill/>
          </a:ln>
        </p:spPr>
        <p:txBody>
          <a:bodyPr spcFirstLastPara="1" wrap="square" lIns="0" tIns="0" rIns="0" bIns="0" anchor="t" anchorCtr="0">
            <a:noAutofit/>
          </a:bodyPr>
          <a:lstStyle>
            <a:lvl1pPr marL="457200" lvl="0" indent="-228600" algn="l">
              <a:lnSpc>
                <a:spcPct val="162500"/>
              </a:lnSpc>
              <a:spcBef>
                <a:spcPts val="0"/>
              </a:spcBef>
              <a:spcAft>
                <a:spcPts val="0"/>
              </a:spcAft>
              <a:buSzPts val="1600"/>
              <a:buNone/>
              <a:defRPr sz="1600"/>
            </a:lvl1pPr>
            <a:lvl2pPr marL="914400" lvl="1" indent="-228600" algn="l">
              <a:lnSpc>
                <a:spcPct val="185714"/>
              </a:lnSpc>
              <a:spcBef>
                <a:spcPts val="0"/>
              </a:spcBef>
              <a:spcAft>
                <a:spcPts val="0"/>
              </a:spcAft>
              <a:buSzPts val="1400"/>
              <a:buNone/>
              <a:defRPr sz="1400"/>
            </a:lvl2pPr>
            <a:lvl3pPr marL="1371600" lvl="2" indent="-228600" algn="l">
              <a:lnSpc>
                <a:spcPct val="216666"/>
              </a:lnSpc>
              <a:spcBef>
                <a:spcPts val="0"/>
              </a:spcBef>
              <a:spcAft>
                <a:spcPts val="0"/>
              </a:spcAft>
              <a:buSzPts val="1200"/>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37"/>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56"/>
        <p:cNvGrpSpPr/>
        <p:nvPr/>
      </p:nvGrpSpPr>
      <p:grpSpPr>
        <a:xfrm>
          <a:off x="0" y="0"/>
          <a:ext cx="0" cy="0"/>
          <a:chOff x="0" y="0"/>
          <a:chExt cx="0" cy="0"/>
        </a:xfrm>
      </p:grpSpPr>
      <p:sp>
        <p:nvSpPr>
          <p:cNvPr id="57" name="Google Shape;57;p38"/>
          <p:cNvSpPr txBox="1">
            <a:spLocks noGrp="1"/>
          </p:cNvSpPr>
          <p:nvPr>
            <p:ph type="title"/>
          </p:nvPr>
        </p:nvSpPr>
        <p:spPr>
          <a:xfrm>
            <a:off x="630238" y="457200"/>
            <a:ext cx="2949575" cy="16002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sz="3200"/>
            </a:lvl1pPr>
            <a:lvl2pPr lvl="1" algn="l">
              <a:lnSpc>
                <a:spcPct val="177777"/>
              </a:lnSpc>
              <a:spcBef>
                <a:spcPts val="0"/>
              </a:spcBef>
              <a:spcAft>
                <a:spcPts val="0"/>
              </a:spcAft>
              <a:buSzPts val="1400"/>
              <a:buNone/>
              <a:defRPr/>
            </a:lvl2pPr>
            <a:lvl3pPr lvl="2" algn="l">
              <a:lnSpc>
                <a:spcPct val="177777"/>
              </a:lnSpc>
              <a:spcBef>
                <a:spcPts val="0"/>
              </a:spcBef>
              <a:spcAft>
                <a:spcPts val="0"/>
              </a:spcAft>
              <a:buSzPts val="1400"/>
              <a:buNone/>
              <a:defRPr/>
            </a:lvl3pPr>
            <a:lvl4pPr lvl="3" algn="l">
              <a:lnSpc>
                <a:spcPct val="177777"/>
              </a:lnSpc>
              <a:spcBef>
                <a:spcPts val="0"/>
              </a:spcBef>
              <a:spcAft>
                <a:spcPts val="0"/>
              </a:spcAft>
              <a:buSzPts val="1400"/>
              <a:buNone/>
              <a:defRPr/>
            </a:lvl4pPr>
            <a:lvl5pPr lvl="4" algn="l">
              <a:lnSpc>
                <a:spcPct val="177777"/>
              </a:lnSpc>
              <a:spcBef>
                <a:spcPts val="0"/>
              </a:spcBef>
              <a:spcAft>
                <a:spcPts val="0"/>
              </a:spcAft>
              <a:buSzPts val="1400"/>
              <a:buNone/>
              <a:defRPr/>
            </a:lvl5pPr>
            <a:lvl6pPr lvl="5" algn="l">
              <a:lnSpc>
                <a:spcPct val="177777"/>
              </a:lnSpc>
              <a:spcBef>
                <a:spcPts val="0"/>
              </a:spcBef>
              <a:spcAft>
                <a:spcPts val="0"/>
              </a:spcAft>
              <a:buSzPts val="1400"/>
              <a:buNone/>
              <a:defRPr/>
            </a:lvl6pPr>
            <a:lvl7pPr lvl="6" algn="l">
              <a:lnSpc>
                <a:spcPct val="177777"/>
              </a:lnSpc>
              <a:spcBef>
                <a:spcPts val="0"/>
              </a:spcBef>
              <a:spcAft>
                <a:spcPts val="0"/>
              </a:spcAft>
              <a:buSzPts val="1400"/>
              <a:buNone/>
              <a:defRPr/>
            </a:lvl7pPr>
            <a:lvl8pPr lvl="7" algn="l">
              <a:lnSpc>
                <a:spcPct val="177777"/>
              </a:lnSpc>
              <a:spcBef>
                <a:spcPts val="0"/>
              </a:spcBef>
              <a:spcAft>
                <a:spcPts val="0"/>
              </a:spcAft>
              <a:buSzPts val="1400"/>
              <a:buNone/>
              <a:defRPr/>
            </a:lvl8pPr>
            <a:lvl9pPr lvl="8" algn="l">
              <a:lnSpc>
                <a:spcPct val="177777"/>
              </a:lnSpc>
              <a:spcBef>
                <a:spcPts val="0"/>
              </a:spcBef>
              <a:spcAft>
                <a:spcPts val="0"/>
              </a:spcAft>
              <a:buSzPts val="1400"/>
              <a:buNone/>
              <a:defRPr/>
            </a:lvl9pPr>
          </a:lstStyle>
          <a:p>
            <a:endParaRPr/>
          </a:p>
        </p:txBody>
      </p:sp>
      <p:sp>
        <p:nvSpPr>
          <p:cNvPr id="58" name="Google Shape;58;p38"/>
          <p:cNvSpPr>
            <a:spLocks noGrp="1"/>
          </p:cNvSpPr>
          <p:nvPr>
            <p:ph type="pic" idx="2"/>
          </p:nvPr>
        </p:nvSpPr>
        <p:spPr>
          <a:xfrm>
            <a:off x="3887788" y="987425"/>
            <a:ext cx="4629150" cy="4873625"/>
          </a:xfrm>
          <a:prstGeom prst="rect">
            <a:avLst/>
          </a:prstGeom>
          <a:noFill/>
          <a:ln>
            <a:noFill/>
          </a:ln>
        </p:spPr>
      </p:sp>
      <p:sp>
        <p:nvSpPr>
          <p:cNvPr id="59" name="Google Shape;59;p38"/>
          <p:cNvSpPr txBox="1">
            <a:spLocks noGrp="1"/>
          </p:cNvSpPr>
          <p:nvPr>
            <p:ph type="body" idx="1"/>
          </p:nvPr>
        </p:nvSpPr>
        <p:spPr>
          <a:xfrm>
            <a:off x="630238" y="2057400"/>
            <a:ext cx="2949575" cy="3811588"/>
          </a:xfrm>
          <a:prstGeom prst="rect">
            <a:avLst/>
          </a:prstGeom>
          <a:noFill/>
          <a:ln>
            <a:noFill/>
          </a:ln>
        </p:spPr>
        <p:txBody>
          <a:bodyPr spcFirstLastPara="1" wrap="square" lIns="0" tIns="0" rIns="0" bIns="0" anchor="t" anchorCtr="0">
            <a:noAutofit/>
          </a:bodyPr>
          <a:lstStyle>
            <a:lvl1pPr marL="457200" lvl="0" indent="-228600" algn="l">
              <a:lnSpc>
                <a:spcPct val="162500"/>
              </a:lnSpc>
              <a:spcBef>
                <a:spcPts val="0"/>
              </a:spcBef>
              <a:spcAft>
                <a:spcPts val="0"/>
              </a:spcAft>
              <a:buSzPts val="1600"/>
              <a:buNone/>
              <a:defRPr sz="1600"/>
            </a:lvl1pPr>
            <a:lvl2pPr marL="914400" lvl="1" indent="-228600" algn="l">
              <a:lnSpc>
                <a:spcPct val="185714"/>
              </a:lnSpc>
              <a:spcBef>
                <a:spcPts val="0"/>
              </a:spcBef>
              <a:spcAft>
                <a:spcPts val="0"/>
              </a:spcAft>
              <a:buSzPts val="1400"/>
              <a:buNone/>
              <a:defRPr sz="1400"/>
            </a:lvl2pPr>
            <a:lvl3pPr marL="1371600" lvl="2" indent="-228600" algn="l">
              <a:lnSpc>
                <a:spcPct val="216666"/>
              </a:lnSpc>
              <a:spcBef>
                <a:spcPts val="0"/>
              </a:spcBef>
              <a:spcAft>
                <a:spcPts val="0"/>
              </a:spcAft>
              <a:buSzPts val="1200"/>
              <a:buNone/>
              <a:defRPr sz="1200"/>
            </a:lvl3pPr>
            <a:lvl4pPr marL="1828800" lvl="3" indent="-228600" algn="l">
              <a:lnSpc>
                <a:spcPct val="100000"/>
              </a:lnSpc>
              <a:spcBef>
                <a:spcPts val="200"/>
              </a:spcBef>
              <a:spcAft>
                <a:spcPts val="0"/>
              </a:spcAft>
              <a:buClr>
                <a:schemeClr val="dk1"/>
              </a:buClr>
              <a:buSzPts val="1000"/>
              <a:buFont typeface="Arial"/>
              <a:buNone/>
              <a:defRPr sz="1000"/>
            </a:lvl4pPr>
            <a:lvl5pPr marL="2286000" lvl="4" indent="-228600" algn="l">
              <a:lnSpc>
                <a:spcPct val="100000"/>
              </a:lnSpc>
              <a:spcBef>
                <a:spcPts val="200"/>
              </a:spcBef>
              <a:spcAft>
                <a:spcPts val="0"/>
              </a:spcAft>
              <a:buClr>
                <a:schemeClr val="dk1"/>
              </a:buClr>
              <a:buSzPts val="1000"/>
              <a:buFont typeface="Arial"/>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38"/>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lvl1pPr marR="0" lvl="0" algn="l" rtl="0">
              <a:lnSpc>
                <a:spcPct val="133333"/>
              </a:lnSpc>
              <a:spcBef>
                <a:spcPts val="0"/>
              </a:spcBef>
              <a:spcAft>
                <a:spcPts val="0"/>
              </a:spcAft>
              <a:buClr>
                <a:srgbClr val="000000"/>
              </a:buClr>
              <a:buSzPts val="1400"/>
              <a:buFont typeface="Arial"/>
              <a:buNone/>
              <a:defRPr sz="2400" b="1" i="0" u="none" strike="noStrike" cap="none">
                <a:solidFill>
                  <a:srgbClr val="AE0060"/>
                </a:solidFill>
                <a:latin typeface="Arial"/>
                <a:ea typeface="Arial"/>
                <a:cs typeface="Arial"/>
                <a:sym typeface="Arial"/>
              </a:defRPr>
            </a:lvl1pPr>
            <a:lvl2pPr marR="0" lvl="1"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2pPr>
            <a:lvl3pPr marR="0" lvl="2"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3pPr>
            <a:lvl4pPr marR="0" lvl="3"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4pPr>
            <a:lvl5pPr marR="0" lvl="4"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5pPr>
            <a:lvl6pPr marR="0" lvl="5"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6pPr>
            <a:lvl7pPr marR="0" lvl="6"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7pPr>
            <a:lvl8pPr marR="0" lvl="7"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8pPr>
            <a:lvl9pPr marR="0" lvl="8" algn="l" rtl="0">
              <a:lnSpc>
                <a:spcPct val="133333"/>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lvl1pPr marL="457200" marR="0" lvl="0" indent="-342900" algn="l" rtl="0">
              <a:lnSpc>
                <a:spcPct val="144444"/>
              </a:lnSpc>
              <a:spcBef>
                <a:spcPts val="0"/>
              </a:spcBef>
              <a:spcAft>
                <a:spcPts val="0"/>
              </a:spcAft>
              <a:buClr>
                <a:srgbClr val="AE0060"/>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62500"/>
              </a:lnSpc>
              <a:spcBef>
                <a:spcPts val="0"/>
              </a:spcBef>
              <a:spcAft>
                <a:spcPts val="0"/>
              </a:spcAft>
              <a:buClr>
                <a:srgbClr val="AE0060"/>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85714"/>
              </a:lnSpc>
              <a:spcBef>
                <a:spcPts val="0"/>
              </a:spcBef>
              <a:spcAft>
                <a:spcPts val="0"/>
              </a:spcAft>
              <a:buClr>
                <a:srgbClr val="AE0060"/>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9"/>
          <p:cNvSpPr txBox="1">
            <a:spLocks noGrp="1"/>
          </p:cNvSpPr>
          <p:nvPr>
            <p:ph type="ftr" idx="11"/>
          </p:nvPr>
        </p:nvSpPr>
        <p:spPr>
          <a:xfrm>
            <a:off x="863600" y="6261100"/>
            <a:ext cx="5038725" cy="287338"/>
          </a:xfrm>
          <a:prstGeom prst="rect">
            <a:avLst/>
          </a:prstGeom>
          <a:no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8968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9"/>
          <p:cNvSpPr txBox="1">
            <a:spLocks noGrp="1"/>
          </p:cNvSpPr>
          <p:nvPr>
            <p:ph type="sldNum" idx="12"/>
          </p:nvPr>
        </p:nvSpPr>
        <p:spPr>
          <a:xfrm>
            <a:off x="7380311" y="6253163"/>
            <a:ext cx="1112813" cy="287338"/>
          </a:xfrm>
          <a:prstGeom prst="rect">
            <a:avLst/>
          </a:prstGeom>
          <a:noFill/>
          <a:ln>
            <a:noFill/>
          </a:ln>
        </p:spPr>
        <p:txBody>
          <a:bodyPr spcFirstLastPara="1" wrap="square" lIns="0" tIns="45700" rIns="91425" bIns="45700" anchor="t"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89687"/>
                </a:solidFill>
                <a:latin typeface="Arial"/>
                <a:ea typeface="Arial"/>
                <a:cs typeface="Arial"/>
                <a:sym typeface="Arial"/>
              </a:defRPr>
            </a:lvl9pPr>
          </a:lstStyle>
          <a:p>
            <a:pPr marL="0" lvl="0" indent="0" algn="l" rtl="0">
              <a:spcBef>
                <a:spcPts val="0"/>
              </a:spcBef>
              <a:spcAft>
                <a:spcPts val="0"/>
              </a:spcAft>
              <a:buNone/>
            </a:pPr>
            <a:r>
              <a:rPr lang="de-DE"/>
              <a:t>Seite </a:t>
            </a:r>
            <a:fld id="{00000000-1234-1234-1234-123412341234}" type="slidenum">
              <a:rPr lang="de-DE"/>
              <a:t>‹Nr.›</a:t>
            </a:fld>
            <a:endParaRPr/>
          </a:p>
        </p:txBody>
      </p:sp>
      <p:pic>
        <p:nvPicPr>
          <p:cNvPr id="14" name="Google Shape;14;p29"/>
          <p:cNvPicPr preferRelativeResize="0"/>
          <p:nvPr/>
        </p:nvPicPr>
        <p:blipFill rotWithShape="1">
          <a:blip r:embed="rId13">
            <a:alphaModFix/>
          </a:blip>
          <a:srcRect l="3537" t="33201" r="2750" b="24800"/>
          <a:stretch/>
        </p:blipFill>
        <p:spPr>
          <a:xfrm>
            <a:off x="6228184" y="260648"/>
            <a:ext cx="2437135" cy="6144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alzheimer-braunschweig.de/smartbegleiter/"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
          <p:cNvSpPr txBox="1">
            <a:spLocks noGrp="1"/>
          </p:cNvSpPr>
          <p:nvPr>
            <p:ph type="ctrTitle"/>
          </p:nvPr>
        </p:nvSpPr>
        <p:spPr>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dirty="0"/>
              <a:t>Alzheimer Gesellschaft Niedersachsen e.V.</a:t>
            </a:r>
            <a:endParaRPr dirty="0"/>
          </a:p>
        </p:txBody>
      </p:sp>
      <p:sp>
        <p:nvSpPr>
          <p:cNvPr id="77" name="Google Shape;77;p1"/>
          <p:cNvSpPr txBox="1">
            <a:spLocks noGrp="1"/>
          </p:cNvSpPr>
          <p:nvPr>
            <p:ph type="sldNum" idx="4294967295"/>
          </p:nvPr>
        </p:nvSpPr>
        <p:spPr>
          <a:xfrm>
            <a:off x="7766050" y="6253163"/>
            <a:ext cx="1377950" cy="287337"/>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a:t>
            </a:fld>
            <a:endParaRPr/>
          </a:p>
        </p:txBody>
      </p:sp>
      <p:sp>
        <p:nvSpPr>
          <p:cNvPr id="78" name="Google Shape;78;p1"/>
          <p:cNvSpPr txBox="1"/>
          <p:nvPr/>
        </p:nvSpPr>
        <p:spPr>
          <a:xfrm>
            <a:off x="671754" y="3140968"/>
            <a:ext cx="7917557"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1" i="0" u="none" strike="noStrike" cap="none" dirty="0">
                <a:solidFill>
                  <a:schemeClr val="dk1"/>
                </a:solidFill>
                <a:latin typeface="Arial"/>
                <a:ea typeface="Arial"/>
                <a:cs typeface="Arial"/>
                <a:sym typeface="Arial"/>
              </a:rPr>
              <a:t>Weiterentwicklung der Demenzversorgung in Niedersachen anhand der Nationalen Demenzstrategie</a:t>
            </a:r>
          </a:p>
          <a:p>
            <a:pPr marL="0" marR="0" lvl="0" indent="0" algn="ctr" rtl="0">
              <a:lnSpc>
                <a:spcPct val="100000"/>
              </a:lnSpc>
              <a:spcBef>
                <a:spcPts val="0"/>
              </a:spcBef>
              <a:spcAft>
                <a:spcPts val="0"/>
              </a:spcAft>
              <a:buClr>
                <a:srgbClr val="000000"/>
              </a:buClr>
              <a:buSzPts val="2800"/>
              <a:buFont typeface="Arial"/>
              <a:buNone/>
            </a:pPr>
            <a:endParaRPr lang="de-DE" sz="2800" b="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xfrm>
            <a:off x="863600" y="1063526"/>
            <a:ext cx="7884864"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213" name="Google Shape;213;p10"/>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10</a:t>
            </a:fld>
            <a:endParaRPr/>
          </a:p>
        </p:txBody>
      </p:sp>
      <p:sp>
        <p:nvSpPr>
          <p:cNvPr id="214" name="Google Shape;214;p10"/>
          <p:cNvSpPr/>
          <p:nvPr/>
        </p:nvSpPr>
        <p:spPr>
          <a:xfrm>
            <a:off x="769377" y="2424589"/>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Strukturen zur gesellschaftlichen Teilhabe von Menschen mit Demenz an ihrem Lebensort aus- und aufbauen</a:t>
            </a:r>
            <a:endParaRPr sz="1400" b="0" i="0" u="none" strike="noStrike" cap="none">
              <a:solidFill>
                <a:srgbClr val="000000"/>
              </a:solidFill>
              <a:latin typeface="Arial"/>
              <a:ea typeface="Arial"/>
              <a:cs typeface="Arial"/>
              <a:sym typeface="Arial"/>
            </a:endParaRPr>
          </a:p>
        </p:txBody>
      </p:sp>
      <p:sp>
        <p:nvSpPr>
          <p:cNvPr id="215" name="Google Shape;215;p10"/>
          <p:cNvSpPr/>
          <p:nvPr/>
        </p:nvSpPr>
        <p:spPr>
          <a:xfrm>
            <a:off x="4427984" y="2424589"/>
            <a:ext cx="3492376" cy="1584000"/>
          </a:xfrm>
          <a:prstGeom prst="roundRect">
            <a:avLst>
              <a:gd name="adj" fmla="val 16667"/>
            </a:avLst>
          </a:prstGeom>
          <a:solidFill>
            <a:srgbClr val="6E1F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lt1"/>
                </a:solidFill>
                <a:latin typeface="Arial"/>
                <a:ea typeface="Arial"/>
                <a:cs typeface="Arial"/>
                <a:sym typeface="Arial"/>
              </a:rPr>
              <a:t>Handlungsfeld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Menschen mit Demenz und ihre Angehörigen unterstützen</a:t>
            </a:r>
            <a:endParaRPr sz="1400" b="0" i="0" u="none" strike="noStrike" cap="none">
              <a:solidFill>
                <a:srgbClr val="000000"/>
              </a:solidFill>
              <a:latin typeface="Arial"/>
              <a:ea typeface="Arial"/>
              <a:cs typeface="Arial"/>
              <a:sym typeface="Arial"/>
            </a:endParaRPr>
          </a:p>
        </p:txBody>
      </p:sp>
      <p:sp>
        <p:nvSpPr>
          <p:cNvPr id="216" name="Google Shape;216;p10"/>
          <p:cNvSpPr/>
          <p:nvPr/>
        </p:nvSpPr>
        <p:spPr>
          <a:xfrm>
            <a:off x="791157"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Medizinische und pflegerische Versorgung von Menschen mit Demenz weiterentwickeln</a:t>
            </a:r>
            <a:endParaRPr sz="1400" b="0" i="0" u="none" strike="noStrike" cap="none">
              <a:solidFill>
                <a:srgbClr val="000000"/>
              </a:solidFill>
              <a:latin typeface="Arial"/>
              <a:ea typeface="Arial"/>
              <a:cs typeface="Arial"/>
              <a:sym typeface="Arial"/>
            </a:endParaRPr>
          </a:p>
        </p:txBody>
      </p:sp>
      <p:sp>
        <p:nvSpPr>
          <p:cNvPr id="217" name="Google Shape;217;p10"/>
          <p:cNvSpPr/>
          <p:nvPr/>
        </p:nvSpPr>
        <p:spPr>
          <a:xfrm>
            <a:off x="4427984"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Exzellente Forschung zu Demenz fördern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br>
              <a:rPr lang="de-DE"/>
            </a:br>
            <a:endParaRPr/>
          </a:p>
        </p:txBody>
      </p:sp>
      <p:sp>
        <p:nvSpPr>
          <p:cNvPr id="223" name="Google Shape;223;p11"/>
          <p:cNvSpPr txBox="1">
            <a:spLocks noGrp="1"/>
          </p:cNvSpPr>
          <p:nvPr>
            <p:ph type="body" idx="1"/>
          </p:nvPr>
        </p:nvSpPr>
        <p:spPr>
          <a:xfrm>
            <a:off x="863600" y="2239963"/>
            <a:ext cx="7629525" cy="4300538"/>
          </a:xfrm>
          <a:prstGeom prst="rect">
            <a:avLst/>
          </a:prstGeom>
          <a:noFill/>
          <a:ln>
            <a:noFill/>
          </a:ln>
        </p:spPr>
        <p:txBody>
          <a:bodyPr spcFirstLastPara="1" wrap="square" lIns="0" tIns="0" rIns="0" bIns="0" anchor="t" anchorCtr="0">
            <a:noAutofit/>
          </a:bodyPr>
          <a:lstStyle/>
          <a:p>
            <a:pPr marL="0" lvl="0" indent="0" algn="l" rtl="0">
              <a:lnSpc>
                <a:spcPct val="144444"/>
              </a:lnSpc>
              <a:spcBef>
                <a:spcPts val="0"/>
              </a:spcBef>
              <a:spcAft>
                <a:spcPts val="0"/>
              </a:spcAft>
              <a:buSzPts val="1800"/>
              <a:buNone/>
            </a:pPr>
            <a:r>
              <a:rPr lang="de-DE">
                <a:solidFill>
                  <a:srgbClr val="6E1F47"/>
                </a:solidFill>
              </a:rPr>
              <a:t>Handlungsfeld II</a:t>
            </a:r>
            <a:endParaRPr/>
          </a:p>
          <a:p>
            <a:pPr marL="0" lvl="0" indent="0" algn="l" rtl="0">
              <a:lnSpc>
                <a:spcPct val="130000"/>
              </a:lnSpc>
              <a:spcBef>
                <a:spcPts val="600"/>
              </a:spcBef>
              <a:spcAft>
                <a:spcPts val="0"/>
              </a:spcAft>
              <a:buSzPts val="2000"/>
              <a:buNone/>
            </a:pPr>
            <a:r>
              <a:rPr lang="de-DE" sz="2000" b="1">
                <a:solidFill>
                  <a:srgbClr val="6E1F47"/>
                </a:solidFill>
              </a:rPr>
              <a:t>Menschen mit Demenz und ihre Angehörigen unterstützen</a:t>
            </a:r>
            <a:endParaRPr/>
          </a:p>
          <a:p>
            <a:pPr marL="0" lvl="0" indent="0" algn="l" rtl="0">
              <a:lnSpc>
                <a:spcPct val="144444"/>
              </a:lnSpc>
              <a:spcBef>
                <a:spcPts val="0"/>
              </a:spcBef>
              <a:spcAft>
                <a:spcPts val="0"/>
              </a:spcAft>
              <a:buSzPts val="1800"/>
              <a:buNone/>
            </a:pPr>
            <a:endParaRPr b="1">
              <a:solidFill>
                <a:srgbClr val="6E1F47"/>
              </a:solidFill>
            </a:endParaRPr>
          </a:p>
          <a:p>
            <a:pPr marL="0" lvl="0" indent="0" algn="l" rtl="0">
              <a:lnSpc>
                <a:spcPct val="144444"/>
              </a:lnSpc>
              <a:spcBef>
                <a:spcPts val="0"/>
              </a:spcBef>
              <a:spcAft>
                <a:spcPts val="0"/>
              </a:spcAft>
              <a:buSzPts val="1800"/>
              <a:buNone/>
            </a:pPr>
            <a:r>
              <a:rPr lang="de-DE"/>
              <a:t>Die meisten Menschen mit Demenz leben in ihrem eigenen Zuhause und werden dort von ihren Familien, von Freunden und Nachbarn unterstützt und gepflegt. Um diese Situation gut gestalten zu können, sollen alle Beteiligten die </a:t>
            </a:r>
            <a:r>
              <a:rPr lang="de-DE" b="1"/>
              <a:t>nötige Beratung, Unterstützung und Entlastung </a:t>
            </a:r>
            <a:r>
              <a:rPr lang="de-DE"/>
              <a:t>erhalten.</a:t>
            </a:r>
            <a:endParaRPr b="1">
              <a:solidFill>
                <a:srgbClr val="6E1F47"/>
              </a:solidFill>
            </a:endParaRPr>
          </a:p>
        </p:txBody>
      </p:sp>
      <p:sp>
        <p:nvSpPr>
          <p:cNvPr id="224" name="Google Shape;224;p11"/>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title"/>
          </p:nvPr>
        </p:nvSpPr>
        <p:spPr>
          <a:xfrm>
            <a:off x="863600" y="1063526"/>
            <a:ext cx="7884864"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230" name="Google Shape;230;p12"/>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12</a:t>
            </a:fld>
            <a:endParaRPr/>
          </a:p>
        </p:txBody>
      </p:sp>
      <p:sp>
        <p:nvSpPr>
          <p:cNvPr id="231" name="Google Shape;231;p12"/>
          <p:cNvSpPr/>
          <p:nvPr/>
        </p:nvSpPr>
        <p:spPr>
          <a:xfrm>
            <a:off x="769377" y="2424589"/>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Strukturen zur gesellschaftlichen Teilhabe von Menschen mit Demenz an ihrem Lebensort aus- und aufbauen</a:t>
            </a:r>
            <a:endParaRPr sz="1400" b="0" i="0" u="none" strike="noStrike" cap="none">
              <a:solidFill>
                <a:srgbClr val="000000"/>
              </a:solidFill>
              <a:latin typeface="Arial"/>
              <a:ea typeface="Arial"/>
              <a:cs typeface="Arial"/>
              <a:sym typeface="Arial"/>
            </a:endParaRPr>
          </a:p>
        </p:txBody>
      </p:sp>
      <p:sp>
        <p:nvSpPr>
          <p:cNvPr id="232" name="Google Shape;232;p12"/>
          <p:cNvSpPr/>
          <p:nvPr/>
        </p:nvSpPr>
        <p:spPr>
          <a:xfrm>
            <a:off x="4424972" y="2454000"/>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Menschen mit Demenz und ihre Angehörigen unterstützen</a:t>
            </a:r>
            <a:endParaRPr sz="1400" b="0" i="0" u="none" strike="noStrike" cap="none">
              <a:solidFill>
                <a:srgbClr val="000000"/>
              </a:solidFill>
              <a:latin typeface="Arial"/>
              <a:ea typeface="Arial"/>
              <a:cs typeface="Arial"/>
              <a:sym typeface="Arial"/>
            </a:endParaRPr>
          </a:p>
        </p:txBody>
      </p:sp>
      <p:sp>
        <p:nvSpPr>
          <p:cNvPr id="233" name="Google Shape;233;p12"/>
          <p:cNvSpPr/>
          <p:nvPr/>
        </p:nvSpPr>
        <p:spPr>
          <a:xfrm>
            <a:off x="769377" y="4151113"/>
            <a:ext cx="3492376" cy="1584000"/>
          </a:xfrm>
          <a:prstGeom prst="roundRect">
            <a:avLst>
              <a:gd name="adj" fmla="val 16667"/>
            </a:avLst>
          </a:prstGeom>
          <a:solidFill>
            <a:srgbClr val="6E1F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lt1"/>
                </a:solidFill>
                <a:latin typeface="Arial"/>
                <a:ea typeface="Arial"/>
                <a:cs typeface="Arial"/>
                <a:sym typeface="Arial"/>
              </a:rPr>
              <a:t>Handlungsfeld III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Medizinische und pflegerische Versorgung von Menschen mit Demenz weiterentwickeln</a:t>
            </a:r>
            <a:endParaRPr sz="1400" b="0" i="0" u="none" strike="noStrike" cap="none">
              <a:solidFill>
                <a:srgbClr val="000000"/>
              </a:solidFill>
              <a:latin typeface="Arial"/>
              <a:ea typeface="Arial"/>
              <a:cs typeface="Arial"/>
              <a:sym typeface="Arial"/>
            </a:endParaRPr>
          </a:p>
        </p:txBody>
      </p:sp>
      <p:sp>
        <p:nvSpPr>
          <p:cNvPr id="234" name="Google Shape;234;p12"/>
          <p:cNvSpPr/>
          <p:nvPr/>
        </p:nvSpPr>
        <p:spPr>
          <a:xfrm>
            <a:off x="4427984"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Exzellente Forschung zu Demenz fördern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3"/>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br>
              <a:rPr lang="de-DE"/>
            </a:br>
            <a:endParaRPr/>
          </a:p>
        </p:txBody>
      </p:sp>
      <p:sp>
        <p:nvSpPr>
          <p:cNvPr id="240" name="Google Shape;240;p13"/>
          <p:cNvSpPr txBox="1">
            <a:spLocks noGrp="1"/>
          </p:cNvSpPr>
          <p:nvPr>
            <p:ph type="body" idx="1"/>
          </p:nvPr>
        </p:nvSpPr>
        <p:spPr>
          <a:xfrm>
            <a:off x="863600" y="2239963"/>
            <a:ext cx="7629525" cy="4300538"/>
          </a:xfrm>
          <a:prstGeom prst="rect">
            <a:avLst/>
          </a:prstGeom>
          <a:noFill/>
          <a:ln>
            <a:noFill/>
          </a:ln>
        </p:spPr>
        <p:txBody>
          <a:bodyPr spcFirstLastPara="1" wrap="square" lIns="0" tIns="0" rIns="0" bIns="0" anchor="t" anchorCtr="0">
            <a:noAutofit/>
          </a:bodyPr>
          <a:lstStyle/>
          <a:p>
            <a:pPr marL="0" lvl="0" indent="0" algn="l" rtl="0">
              <a:lnSpc>
                <a:spcPct val="144444"/>
              </a:lnSpc>
              <a:spcBef>
                <a:spcPts val="0"/>
              </a:spcBef>
              <a:spcAft>
                <a:spcPts val="0"/>
              </a:spcAft>
              <a:buSzPts val="1800"/>
              <a:buNone/>
            </a:pPr>
            <a:r>
              <a:rPr lang="de-DE">
                <a:solidFill>
                  <a:srgbClr val="6E1F47"/>
                </a:solidFill>
              </a:rPr>
              <a:t>Handlungsfeld III</a:t>
            </a:r>
            <a:endParaRPr/>
          </a:p>
          <a:p>
            <a:pPr marL="0" lvl="0" indent="0" algn="l" rtl="0">
              <a:lnSpc>
                <a:spcPct val="130000"/>
              </a:lnSpc>
              <a:spcBef>
                <a:spcPts val="600"/>
              </a:spcBef>
              <a:spcAft>
                <a:spcPts val="0"/>
              </a:spcAft>
              <a:buSzPts val="2000"/>
              <a:buNone/>
            </a:pPr>
            <a:r>
              <a:rPr lang="de-DE" sz="2000" b="1">
                <a:solidFill>
                  <a:srgbClr val="6E1F47"/>
                </a:solidFill>
              </a:rPr>
              <a:t>Medizinische und pflegerische Versorgung von Menschen mit Demenz weiterentwickeln</a:t>
            </a:r>
            <a:endParaRPr/>
          </a:p>
          <a:p>
            <a:pPr marL="0" lvl="0" indent="0" algn="l" rtl="0">
              <a:lnSpc>
                <a:spcPct val="130000"/>
              </a:lnSpc>
              <a:spcBef>
                <a:spcPts val="0"/>
              </a:spcBef>
              <a:spcAft>
                <a:spcPts val="0"/>
              </a:spcAft>
              <a:buSzPts val="2000"/>
              <a:buNone/>
            </a:pPr>
            <a:endParaRPr sz="2000" b="1">
              <a:solidFill>
                <a:srgbClr val="6E1F47"/>
              </a:solidFill>
            </a:endParaRPr>
          </a:p>
          <a:p>
            <a:pPr marL="0" lvl="0" indent="0" algn="l" rtl="0">
              <a:lnSpc>
                <a:spcPct val="144444"/>
              </a:lnSpc>
              <a:spcBef>
                <a:spcPts val="0"/>
              </a:spcBef>
              <a:spcAft>
                <a:spcPts val="0"/>
              </a:spcAft>
              <a:buSzPts val="1800"/>
              <a:buNone/>
            </a:pPr>
            <a:r>
              <a:rPr lang="de-DE"/>
              <a:t>Die </a:t>
            </a:r>
            <a:r>
              <a:rPr lang="de-DE" b="1"/>
              <a:t>Pflege und medizinische Behandlung </a:t>
            </a:r>
            <a:r>
              <a:rPr lang="de-DE"/>
              <a:t>von Menschen mit Demenz soll weiter verbessert werden. Daher werden Maßnahmen entwickelt, um die </a:t>
            </a:r>
            <a:r>
              <a:rPr lang="de-DE" b="1"/>
              <a:t>Versorgung</a:t>
            </a:r>
            <a:r>
              <a:rPr lang="de-DE"/>
              <a:t> von Menschen mit Demenz zum Beispiel in </a:t>
            </a:r>
            <a:r>
              <a:rPr lang="de-DE" b="1"/>
              <a:t>Arztpraxen, in Pflegeheimen und in Krankenhäusern</a:t>
            </a:r>
            <a:r>
              <a:rPr lang="de-DE"/>
              <a:t> weiter zu verbessern.</a:t>
            </a:r>
            <a:endParaRPr/>
          </a:p>
        </p:txBody>
      </p:sp>
      <p:sp>
        <p:nvSpPr>
          <p:cNvPr id="241" name="Google Shape;241;p13"/>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a:spLocks noGrp="1"/>
          </p:cNvSpPr>
          <p:nvPr>
            <p:ph type="title"/>
          </p:nvPr>
        </p:nvSpPr>
        <p:spPr>
          <a:xfrm>
            <a:off x="863600" y="1063526"/>
            <a:ext cx="7884864"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247" name="Google Shape;247;p14"/>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14</a:t>
            </a:fld>
            <a:endParaRPr/>
          </a:p>
        </p:txBody>
      </p:sp>
      <p:sp>
        <p:nvSpPr>
          <p:cNvPr id="248" name="Google Shape;248;p14"/>
          <p:cNvSpPr/>
          <p:nvPr/>
        </p:nvSpPr>
        <p:spPr>
          <a:xfrm>
            <a:off x="769377" y="2424589"/>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Strukturen zur gesellschaftlichen Teilhabe von Menschen mit Demenz an ihrem Lebensort aus- und aufbauen</a:t>
            </a:r>
            <a:endParaRPr sz="1400" b="0" i="0" u="none" strike="noStrike" cap="none">
              <a:solidFill>
                <a:srgbClr val="000000"/>
              </a:solidFill>
              <a:latin typeface="Arial"/>
              <a:ea typeface="Arial"/>
              <a:cs typeface="Arial"/>
              <a:sym typeface="Arial"/>
            </a:endParaRPr>
          </a:p>
        </p:txBody>
      </p:sp>
      <p:sp>
        <p:nvSpPr>
          <p:cNvPr id="249" name="Google Shape;249;p14"/>
          <p:cNvSpPr/>
          <p:nvPr/>
        </p:nvSpPr>
        <p:spPr>
          <a:xfrm>
            <a:off x="4424972" y="2454000"/>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Menschen mit Demenz und ihre Angehörigen unterstützen</a:t>
            </a:r>
            <a:endParaRPr sz="1400" b="0" i="0" u="none" strike="noStrike" cap="none">
              <a:solidFill>
                <a:srgbClr val="000000"/>
              </a:solidFill>
              <a:latin typeface="Arial"/>
              <a:ea typeface="Arial"/>
              <a:cs typeface="Arial"/>
              <a:sym typeface="Arial"/>
            </a:endParaRPr>
          </a:p>
        </p:txBody>
      </p:sp>
      <p:sp>
        <p:nvSpPr>
          <p:cNvPr id="250" name="Google Shape;250;p14"/>
          <p:cNvSpPr/>
          <p:nvPr/>
        </p:nvSpPr>
        <p:spPr>
          <a:xfrm>
            <a:off x="791157"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Medizinische und pflegerische Versorgung von Menschen mit Demenz weiterentwickeln</a:t>
            </a:r>
            <a:endParaRPr sz="1400" b="0" i="0" u="none" strike="noStrike" cap="none">
              <a:solidFill>
                <a:srgbClr val="000000"/>
              </a:solidFill>
              <a:latin typeface="Arial"/>
              <a:ea typeface="Arial"/>
              <a:cs typeface="Arial"/>
              <a:sym typeface="Arial"/>
            </a:endParaRPr>
          </a:p>
        </p:txBody>
      </p:sp>
      <p:sp>
        <p:nvSpPr>
          <p:cNvPr id="251" name="Google Shape;251;p14"/>
          <p:cNvSpPr/>
          <p:nvPr/>
        </p:nvSpPr>
        <p:spPr>
          <a:xfrm>
            <a:off x="4439341" y="4151113"/>
            <a:ext cx="3492376" cy="1584000"/>
          </a:xfrm>
          <a:prstGeom prst="roundRect">
            <a:avLst>
              <a:gd name="adj" fmla="val 16667"/>
            </a:avLst>
          </a:prstGeom>
          <a:solidFill>
            <a:srgbClr val="6E1F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lt1"/>
                </a:solidFill>
                <a:latin typeface="Arial"/>
                <a:ea typeface="Arial"/>
                <a:cs typeface="Arial"/>
                <a:sym typeface="Arial"/>
              </a:rPr>
              <a:t>Handlungsfeld IV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Exzellente Forschung zu Demenz fördern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5"/>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258" name="Google Shape;258;p15"/>
          <p:cNvSpPr txBox="1">
            <a:spLocks noGrp="1"/>
          </p:cNvSpPr>
          <p:nvPr>
            <p:ph type="body" idx="1"/>
          </p:nvPr>
        </p:nvSpPr>
        <p:spPr>
          <a:xfrm>
            <a:off x="869068" y="2257221"/>
            <a:ext cx="7629525" cy="4300538"/>
          </a:xfrm>
          <a:prstGeom prst="rect">
            <a:avLst/>
          </a:prstGeom>
          <a:noFill/>
          <a:ln>
            <a:noFill/>
          </a:ln>
        </p:spPr>
        <p:txBody>
          <a:bodyPr spcFirstLastPara="1" wrap="square" lIns="0" tIns="0" rIns="0" bIns="0" anchor="t" anchorCtr="0">
            <a:noAutofit/>
          </a:bodyPr>
          <a:lstStyle/>
          <a:p>
            <a:pPr marL="0" lvl="0" indent="0" algn="l" rtl="0">
              <a:lnSpc>
                <a:spcPct val="144444"/>
              </a:lnSpc>
              <a:spcBef>
                <a:spcPts val="0"/>
              </a:spcBef>
              <a:spcAft>
                <a:spcPts val="0"/>
              </a:spcAft>
              <a:buSzPts val="1800"/>
              <a:buNone/>
            </a:pPr>
            <a:r>
              <a:rPr lang="de-DE">
                <a:solidFill>
                  <a:srgbClr val="6E1F47"/>
                </a:solidFill>
              </a:rPr>
              <a:t>Handlungsfeld IV </a:t>
            </a:r>
            <a:endParaRPr/>
          </a:p>
          <a:p>
            <a:pPr marL="0" lvl="0" indent="0" algn="l" rtl="0">
              <a:lnSpc>
                <a:spcPct val="130000"/>
              </a:lnSpc>
              <a:spcBef>
                <a:spcPts val="600"/>
              </a:spcBef>
              <a:spcAft>
                <a:spcPts val="0"/>
              </a:spcAft>
              <a:buSzPts val="2000"/>
              <a:buNone/>
            </a:pPr>
            <a:r>
              <a:rPr lang="de-DE" sz="2000" b="1">
                <a:solidFill>
                  <a:srgbClr val="6E1F47"/>
                </a:solidFill>
              </a:rPr>
              <a:t>Exzellente Forschung zu Demenz fördern</a:t>
            </a:r>
            <a:endParaRPr/>
          </a:p>
          <a:p>
            <a:pPr marL="0" lvl="0" indent="0" algn="l" rtl="0">
              <a:lnSpc>
                <a:spcPct val="130000"/>
              </a:lnSpc>
              <a:spcBef>
                <a:spcPts val="0"/>
              </a:spcBef>
              <a:spcAft>
                <a:spcPts val="0"/>
              </a:spcAft>
              <a:buSzPts val="2000"/>
              <a:buNone/>
            </a:pPr>
            <a:endParaRPr sz="2000" b="1">
              <a:solidFill>
                <a:srgbClr val="6E1F47"/>
              </a:solidFill>
            </a:endParaRPr>
          </a:p>
          <a:p>
            <a:pPr marL="0" lvl="0" indent="0" algn="l" rtl="0">
              <a:lnSpc>
                <a:spcPct val="144444"/>
              </a:lnSpc>
              <a:spcBef>
                <a:spcPts val="0"/>
              </a:spcBef>
              <a:spcAft>
                <a:spcPts val="0"/>
              </a:spcAft>
              <a:buSzPts val="1800"/>
              <a:buNone/>
            </a:pPr>
            <a:r>
              <a:rPr lang="de-DE"/>
              <a:t>Wissenschaftliche Forschung in diesem Bereich hat das Ziel, die </a:t>
            </a:r>
            <a:r>
              <a:rPr lang="de-DE" b="1"/>
              <a:t>Ursachen</a:t>
            </a:r>
            <a:r>
              <a:rPr lang="de-DE"/>
              <a:t> von Demenz aufzudecken und </a:t>
            </a:r>
            <a:r>
              <a:rPr lang="de-DE" b="1"/>
              <a:t>Zusammenhänge</a:t>
            </a:r>
            <a:r>
              <a:rPr lang="de-DE"/>
              <a:t> besser zu verstehen sowie die </a:t>
            </a:r>
            <a:r>
              <a:rPr lang="de-DE" b="1"/>
              <a:t>Potenziale für Prävention, Diagnose, Therapie und Rehabilitation</a:t>
            </a:r>
            <a:r>
              <a:rPr lang="de-DE"/>
              <a:t> zu erkennen. Dadurch können beispielsweise in Zukunft die Erkrankungen, die zu Demenz führen, eventuell vermieden, besser therapiert oder sogar geheilt werden.</a:t>
            </a:r>
            <a:endParaRPr/>
          </a:p>
        </p:txBody>
      </p:sp>
      <p:sp>
        <p:nvSpPr>
          <p:cNvPr id="259" name="Google Shape;259;p15"/>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6"/>
          <p:cNvSpPr txBox="1">
            <a:spLocks noGrp="1"/>
          </p:cNvSpPr>
          <p:nvPr>
            <p:ph type="title"/>
          </p:nvPr>
        </p:nvSpPr>
        <p:spPr>
          <a:xfrm>
            <a:off x="1043608" y="1124744"/>
            <a:ext cx="7629525" cy="879474"/>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a:t>Die Nationale Demenzstrategie definiert  Aufgaben </a:t>
            </a:r>
            <a:br>
              <a:rPr lang="de-DE"/>
            </a:br>
            <a:r>
              <a:rPr lang="de-DE"/>
              <a:t>in der kommunalen Verantwortung </a:t>
            </a:r>
            <a:endParaRPr/>
          </a:p>
        </p:txBody>
      </p:sp>
      <p:sp>
        <p:nvSpPr>
          <p:cNvPr id="266" name="Google Shape;266;p16"/>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16</a:t>
            </a:fld>
            <a:endParaRPr/>
          </a:p>
        </p:txBody>
      </p:sp>
      <p:sp>
        <p:nvSpPr>
          <p:cNvPr id="267" name="Google Shape;267;p16"/>
          <p:cNvSpPr txBox="1"/>
          <p:nvPr/>
        </p:nvSpPr>
        <p:spPr>
          <a:xfrm>
            <a:off x="863600" y="2204864"/>
            <a:ext cx="7629525" cy="369332"/>
          </a:xfrm>
          <a:prstGeom prst="rect">
            <a:avLst/>
          </a:prstGeom>
          <a:noFill/>
          <a:ln>
            <a:noFill/>
          </a:ln>
        </p:spPr>
        <p:txBody>
          <a:bodyPr spcFirstLastPara="1" wrap="square" lIns="91425" tIns="45700" rIns="91425" bIns="45700" anchor="t" anchorCtr="0">
            <a:spAutoFit/>
          </a:bodyPr>
          <a:lstStyle/>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 name="Google Shape;268;p16"/>
          <p:cNvSpPr txBox="1"/>
          <p:nvPr/>
        </p:nvSpPr>
        <p:spPr>
          <a:xfrm>
            <a:off x="840770" y="2204864"/>
            <a:ext cx="7629525" cy="40934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1.1.1</a:t>
            </a:r>
            <a:r>
              <a:rPr lang="de-DE" sz="2000" b="1" i="0" u="none" strike="noStrike" cap="none">
                <a:solidFill>
                  <a:schemeClr val="dk1"/>
                </a:solidFill>
                <a:latin typeface="Arial"/>
                <a:ea typeface="Arial"/>
                <a:cs typeface="Arial"/>
                <a:sym typeface="Arial"/>
              </a:rPr>
              <a:t> Kommunale Altenhilfeplanung </a:t>
            </a:r>
            <a:br>
              <a:rPr lang="de-DE" sz="20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1.1.2</a:t>
            </a:r>
            <a:r>
              <a:rPr lang="de-DE" sz="2000" b="1" i="0" u="none" strike="noStrike" cap="none">
                <a:solidFill>
                  <a:schemeClr val="dk1"/>
                </a:solidFill>
                <a:latin typeface="Arial"/>
                <a:ea typeface="Arial"/>
                <a:cs typeface="Arial"/>
                <a:sym typeface="Arial"/>
              </a:rPr>
              <a:t> Förderung integrierter Quartiers- und </a:t>
            </a:r>
            <a:br>
              <a:rPr lang="de-DE" sz="2000" b="1" i="0" u="none" strike="noStrike" cap="none">
                <a:solidFill>
                  <a:schemeClr val="dk1"/>
                </a:solidFill>
                <a:latin typeface="Arial"/>
                <a:ea typeface="Arial"/>
                <a:cs typeface="Arial"/>
                <a:sym typeface="Arial"/>
              </a:rPr>
            </a:br>
            <a:r>
              <a:rPr lang="de-DE" sz="2000" b="1" i="0" u="none" strike="noStrike" cap="none">
                <a:solidFill>
                  <a:schemeClr val="dk1"/>
                </a:solidFill>
                <a:latin typeface="Arial"/>
                <a:ea typeface="Arial"/>
                <a:cs typeface="Arial"/>
                <a:sym typeface="Arial"/>
              </a:rPr>
              <a:t>       Dorfentwicklungskonzepte </a:t>
            </a:r>
            <a:br>
              <a:rPr lang="de-DE" sz="20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1.1.4</a:t>
            </a:r>
            <a:r>
              <a:rPr lang="de-DE" sz="2000" b="1" i="0" u="none" strike="noStrike" cap="none">
                <a:solidFill>
                  <a:schemeClr val="dk1"/>
                </a:solidFill>
                <a:latin typeface="Arial"/>
                <a:ea typeface="Arial"/>
                <a:cs typeface="Arial"/>
                <a:sym typeface="Arial"/>
              </a:rPr>
              <a:t> Demenzsensible öffentliche Begegnungs- und </a:t>
            </a:r>
            <a:br>
              <a:rPr lang="de-DE" sz="2000" b="1" i="0" u="none" strike="noStrike" cap="none">
                <a:solidFill>
                  <a:schemeClr val="dk1"/>
                </a:solidFill>
                <a:latin typeface="Arial"/>
                <a:ea typeface="Arial"/>
                <a:cs typeface="Arial"/>
                <a:sym typeface="Arial"/>
              </a:rPr>
            </a:br>
            <a:r>
              <a:rPr lang="de-DE" sz="2000" b="1" i="0" u="none" strike="noStrike" cap="none">
                <a:solidFill>
                  <a:schemeClr val="dk1"/>
                </a:solidFill>
                <a:latin typeface="Arial"/>
                <a:ea typeface="Arial"/>
                <a:cs typeface="Arial"/>
                <a:sym typeface="Arial"/>
              </a:rPr>
              <a:t>        Verweilräume </a:t>
            </a:r>
            <a:br>
              <a:rPr lang="de-DE" sz="20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1.1.6</a:t>
            </a:r>
            <a:r>
              <a:rPr lang="de-DE" sz="2000" b="1" i="0" u="none" strike="noStrike" cap="none">
                <a:solidFill>
                  <a:schemeClr val="dk1"/>
                </a:solidFill>
                <a:latin typeface="Arial"/>
                <a:ea typeface="Arial"/>
                <a:cs typeface="Arial"/>
                <a:sym typeface="Arial"/>
              </a:rPr>
              <a:t> Digitale Teilhabe </a:t>
            </a:r>
            <a:br>
              <a:rPr lang="de-DE" sz="20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1.7.3</a:t>
            </a:r>
            <a:r>
              <a:rPr lang="de-DE" sz="2000" b="1" i="0" u="none" strike="noStrike" cap="none">
                <a:solidFill>
                  <a:schemeClr val="dk1"/>
                </a:solidFill>
                <a:latin typeface="Arial"/>
                <a:ea typeface="Arial"/>
                <a:cs typeface="Arial"/>
                <a:sym typeface="Arial"/>
              </a:rPr>
              <a:t> Nutzung von Präventionsfördermitteln für Menschen</a:t>
            </a:r>
            <a:br>
              <a:rPr lang="de-DE" sz="2000" b="1" i="0" u="none" strike="noStrike" cap="none">
                <a:solidFill>
                  <a:schemeClr val="dk1"/>
                </a:solidFill>
                <a:latin typeface="Arial"/>
                <a:ea typeface="Arial"/>
                <a:cs typeface="Arial"/>
                <a:sym typeface="Arial"/>
              </a:rPr>
            </a:br>
            <a:r>
              <a:rPr lang="de-DE" sz="2000" b="1" i="0" u="none" strike="noStrike" cap="none">
                <a:solidFill>
                  <a:schemeClr val="dk1"/>
                </a:solidFill>
                <a:latin typeface="Arial"/>
                <a:ea typeface="Arial"/>
                <a:cs typeface="Arial"/>
                <a:sym typeface="Arial"/>
              </a:rPr>
              <a:t>        mit Demenz </a:t>
            </a:r>
            <a:br>
              <a:rPr lang="de-DE" sz="20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2.1.3</a:t>
            </a:r>
            <a:r>
              <a:rPr lang="de-DE" sz="2000" b="1" i="0" u="none" strike="noStrike" cap="none">
                <a:solidFill>
                  <a:schemeClr val="dk1"/>
                </a:solidFill>
                <a:latin typeface="Arial"/>
                <a:ea typeface="Arial"/>
                <a:cs typeface="Arial"/>
                <a:sym typeface="Arial"/>
              </a:rPr>
              <a:t> Beratung zu Demenz in öffentlichen Einrichtungen </a:t>
            </a:r>
            <a:br>
              <a:rPr lang="de-DE" sz="2000" b="1" i="0" u="none" strike="noStrike" cap="none">
                <a:solidFill>
                  <a:schemeClr val="dk1"/>
                </a:solidFill>
                <a:latin typeface="Arial"/>
                <a:ea typeface="Arial"/>
                <a:cs typeface="Arial"/>
                <a:sym typeface="Arial"/>
              </a:rPr>
            </a:br>
            <a:endParaRPr sz="10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de-DE" sz="1600" b="1" i="0" u="none" strike="noStrike" cap="none">
                <a:solidFill>
                  <a:schemeClr val="dk1"/>
                </a:solidFill>
                <a:latin typeface="Arial"/>
                <a:ea typeface="Arial"/>
                <a:cs typeface="Arial"/>
                <a:sym typeface="Arial"/>
              </a:rPr>
              <a:t>2.1.4</a:t>
            </a:r>
            <a:r>
              <a:rPr lang="de-DE" sz="2000" b="1" i="0" u="none" strike="noStrike" cap="none">
                <a:solidFill>
                  <a:schemeClr val="dk1"/>
                </a:solidFill>
                <a:latin typeface="Arial"/>
                <a:ea typeface="Arial"/>
                <a:cs typeface="Arial"/>
                <a:sym typeface="Arial"/>
              </a:rPr>
              <a:t> Erstbegleitung durch Ehrenamtliche </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sz="1200"/>
              <a:t>1.1.1  </a:t>
            </a:r>
            <a:r>
              <a:rPr lang="de-DE"/>
              <a:t>Kommunale Altenhilfeplanung </a:t>
            </a:r>
            <a:endParaRPr/>
          </a:p>
        </p:txBody>
      </p:sp>
      <p:sp>
        <p:nvSpPr>
          <p:cNvPr id="274" name="Google Shape;274;p17"/>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a:t>Die kommunalen Spitzenverbände wirken darauf hin, dass die </a:t>
            </a:r>
            <a:r>
              <a:rPr lang="de-DE" b="1"/>
              <a:t>Altenhilfeplanung in den Kommunen </a:t>
            </a:r>
            <a:r>
              <a:rPr lang="de-DE"/>
              <a:t>zu (bedarfsgerechte Steuerung der Maßnahmen zur Mitwirkung, Teilhabe, Erhaltung der Selbstständigkeit, Unterstützung) als </a:t>
            </a:r>
            <a:r>
              <a:rPr lang="de-DE" b="1"/>
              <a:t>verlässliches Instrument der Politik </a:t>
            </a:r>
            <a:r>
              <a:rPr lang="de-DE"/>
              <a:t>auch für Menschen m.D. intensiviert wird.</a:t>
            </a:r>
            <a:endParaRPr/>
          </a:p>
        </p:txBody>
      </p:sp>
      <p:sp>
        <p:nvSpPr>
          <p:cNvPr id="275" name="Google Shape;275;p17"/>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8"/>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sz="1200"/>
              <a:t>1.1.2 </a:t>
            </a:r>
            <a:r>
              <a:rPr lang="de-DE"/>
              <a:t>Förderung integrierter Quartiers- und Dorfentwicklungskonzepte </a:t>
            </a:r>
            <a:endParaRPr/>
          </a:p>
        </p:txBody>
      </p:sp>
      <p:sp>
        <p:nvSpPr>
          <p:cNvPr id="281" name="Google Shape;281;p18"/>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b="1"/>
              <a:t>Förderprogramme der Länder </a:t>
            </a:r>
            <a:r>
              <a:rPr lang="de-DE"/>
              <a:t>zur Entwicklung </a:t>
            </a:r>
            <a:r>
              <a:rPr lang="de-DE" b="1"/>
              <a:t>integrierter Quartiers- und Dorfentwicklungskonzepte</a:t>
            </a:r>
            <a:r>
              <a:rPr lang="de-DE"/>
              <a:t> in den Kommunen sollen das </a:t>
            </a:r>
            <a:r>
              <a:rPr lang="de-DE" b="1"/>
              <a:t>Thema Demenz </a:t>
            </a:r>
            <a:r>
              <a:rPr lang="de-DE"/>
              <a:t>und Aspekte generationen- bzw. altersgerechter Gestaltung des Lebensraumes, bürgerschaftliches Engagement sowie Vernetzung und Kooperation, auch mit der Wohn- und Sozialwirtschaft, beinhalten.</a:t>
            </a:r>
            <a:endParaRPr/>
          </a:p>
          <a:p>
            <a:pPr marL="342900" lvl="0" indent="-342900" algn="l" rtl="0">
              <a:lnSpc>
                <a:spcPct val="200000"/>
              </a:lnSpc>
              <a:spcBef>
                <a:spcPts val="0"/>
              </a:spcBef>
              <a:spcAft>
                <a:spcPts val="0"/>
              </a:spcAft>
              <a:buSzPts val="1800"/>
              <a:buChar char="•"/>
            </a:pPr>
            <a:r>
              <a:rPr lang="de-DE" b="1"/>
              <a:t>Unterstützende Beratung </a:t>
            </a:r>
            <a:r>
              <a:rPr lang="de-DE"/>
              <a:t>können Kommunen </a:t>
            </a:r>
            <a:r>
              <a:rPr lang="de-DE" b="1"/>
              <a:t>durch das KDA </a:t>
            </a:r>
            <a:r>
              <a:rPr lang="de-DE"/>
              <a:t>erhalten.</a:t>
            </a:r>
            <a:endParaRPr/>
          </a:p>
          <a:p>
            <a:pPr marL="342900" lvl="0" indent="-228600" algn="l" rtl="0">
              <a:lnSpc>
                <a:spcPct val="144444"/>
              </a:lnSpc>
              <a:spcBef>
                <a:spcPts val="0"/>
              </a:spcBef>
              <a:spcAft>
                <a:spcPts val="0"/>
              </a:spcAft>
              <a:buClr>
                <a:srgbClr val="AE0060"/>
              </a:buClr>
              <a:buSzPts val="1800"/>
              <a:buFont typeface="Arial"/>
              <a:buNone/>
            </a:pPr>
            <a:endParaRPr/>
          </a:p>
        </p:txBody>
      </p:sp>
      <p:sp>
        <p:nvSpPr>
          <p:cNvPr id="282" name="Google Shape;282;p18"/>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sz="1200" dirty="0"/>
              <a:t>1.1.4 </a:t>
            </a:r>
            <a:r>
              <a:rPr lang="de-DE" dirty="0"/>
              <a:t>Demenzsensible öffentliche Begegnungs- und</a:t>
            </a:r>
            <a:br>
              <a:rPr lang="de-DE" dirty="0"/>
            </a:br>
            <a:r>
              <a:rPr lang="de-DE" dirty="0"/>
              <a:t>     Verweilräume </a:t>
            </a:r>
            <a:endParaRPr dirty="0"/>
          </a:p>
        </p:txBody>
      </p:sp>
      <p:sp>
        <p:nvSpPr>
          <p:cNvPr id="288" name="Google Shape;288;p19"/>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a:t>Die kommunalen Spitzenverbände werben bei Städten, Gemeinden und Landkreisen für die </a:t>
            </a:r>
            <a:r>
              <a:rPr lang="de-DE" b="1"/>
              <a:t>Schaffung von einladenden Plätzen und Grünanlagen</a:t>
            </a:r>
            <a:r>
              <a:rPr lang="de-DE"/>
              <a:t>, um den öffentlichen Raum für Menschen m.D. nutzbar zu machen, ebenso um </a:t>
            </a:r>
            <a:r>
              <a:rPr lang="de-DE" b="1"/>
              <a:t>barrierefreie Sitz- und Verweilmöglichkeiten </a:t>
            </a:r>
            <a:r>
              <a:rPr lang="de-DE"/>
              <a:t>und </a:t>
            </a:r>
            <a:r>
              <a:rPr lang="de-DE" b="1"/>
              <a:t>öffentliche behindertengerechte Toiletten </a:t>
            </a:r>
            <a:r>
              <a:rPr lang="de-DE"/>
              <a:t>einzurichten. Das KDA unterstützt den Prozess.</a:t>
            </a:r>
            <a:endParaRPr/>
          </a:p>
        </p:txBody>
      </p:sp>
      <p:sp>
        <p:nvSpPr>
          <p:cNvPr id="289" name="Google Shape;289;p19"/>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
          <p:cNvPicPr preferRelativeResize="0"/>
          <p:nvPr/>
        </p:nvPicPr>
        <p:blipFill rotWithShape="1">
          <a:blip r:embed="rId3">
            <a:alphaModFix/>
          </a:blip>
          <a:srcRect t="8161"/>
          <a:stretch/>
        </p:blipFill>
        <p:spPr>
          <a:xfrm>
            <a:off x="0" y="-27384"/>
            <a:ext cx="9144000" cy="6481717"/>
          </a:xfrm>
          <a:prstGeom prst="rect">
            <a:avLst/>
          </a:prstGeom>
          <a:noFill/>
          <a:ln>
            <a:noFill/>
          </a:ln>
        </p:spPr>
      </p:pic>
      <p:sp>
        <p:nvSpPr>
          <p:cNvPr id="85" name="Google Shape;85;p2"/>
          <p:cNvSpPr txBox="1"/>
          <p:nvPr/>
        </p:nvSpPr>
        <p:spPr>
          <a:xfrm>
            <a:off x="0" y="5930763"/>
            <a:ext cx="9144000" cy="936000"/>
          </a:xfrm>
          <a:prstGeom prst="rect">
            <a:avLst/>
          </a:prstGeom>
          <a:solidFill>
            <a:schemeClr val="lt1"/>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2800"/>
              <a:buFont typeface="Arial"/>
              <a:buNone/>
            </a:pPr>
            <a:r>
              <a:rPr lang="de-DE" sz="2800" b="1" i="0" u="none" strike="noStrike" cap="none">
                <a:solidFill>
                  <a:srgbClr val="AE0060"/>
                </a:solidFill>
                <a:latin typeface="Arial"/>
                <a:ea typeface="Arial"/>
                <a:cs typeface="Arial"/>
                <a:sym typeface="Arial"/>
              </a:rPr>
              <a:t>Die Nationale Demenzstrategie</a:t>
            </a:r>
            <a:endParaRPr sz="2800" b="1" i="0" u="none" strike="noStrike" cap="none">
              <a:solidFill>
                <a:srgbClr val="AE0060"/>
              </a:solidFill>
              <a:latin typeface="Arial"/>
              <a:ea typeface="Arial"/>
              <a:cs typeface="Arial"/>
              <a:sym typeface="Arial"/>
            </a:endParaRPr>
          </a:p>
        </p:txBody>
      </p:sp>
      <p:pic>
        <p:nvPicPr>
          <p:cNvPr id="86" name="Google Shape;86;p2"/>
          <p:cNvPicPr preferRelativeResize="0"/>
          <p:nvPr/>
        </p:nvPicPr>
        <p:blipFill rotWithShape="1">
          <a:blip r:embed="rId4">
            <a:alphaModFix/>
          </a:blip>
          <a:srcRect/>
          <a:stretch/>
        </p:blipFill>
        <p:spPr>
          <a:xfrm>
            <a:off x="7020272" y="260648"/>
            <a:ext cx="1801368" cy="46939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0"/>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sz="1200"/>
              <a:t>1.1.6</a:t>
            </a:r>
            <a:r>
              <a:rPr lang="de-DE"/>
              <a:t> Digitale Teilhabe </a:t>
            </a:r>
            <a:endParaRPr/>
          </a:p>
        </p:txBody>
      </p:sp>
      <p:sp>
        <p:nvSpPr>
          <p:cNvPr id="295" name="Google Shape;295;p20"/>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a:t>Das BMFSFJ wird im Rahmen des </a:t>
            </a:r>
            <a:r>
              <a:rPr lang="de-DE" b="1"/>
              <a:t>Modellprojektes „Digitaler Engel“, </a:t>
            </a:r>
            <a:r>
              <a:rPr lang="de-DE"/>
              <a:t>eine </a:t>
            </a:r>
            <a:r>
              <a:rPr lang="de-DE" b="1"/>
              <a:t>aufsuchende Beratung für ältere Menschen </a:t>
            </a:r>
            <a:r>
              <a:rPr lang="de-DE"/>
              <a:t>zur niedrigschwelligen  und bedarfsorientierten  Nutzung  digitaler Möglichkeiten für 400 Kommunen anbieten.</a:t>
            </a:r>
            <a:endParaRPr/>
          </a:p>
        </p:txBody>
      </p:sp>
      <p:sp>
        <p:nvSpPr>
          <p:cNvPr id="296" name="Google Shape;296;p20"/>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sz="1200"/>
              <a:t>1.7.3 </a:t>
            </a:r>
            <a:r>
              <a:rPr lang="de-DE"/>
              <a:t>Nutzung von Präventionsfördermitteln für Menschen mit Demenz </a:t>
            </a:r>
            <a:endParaRPr/>
          </a:p>
        </p:txBody>
      </p:sp>
      <p:sp>
        <p:nvSpPr>
          <p:cNvPr id="302" name="Google Shape;302;p21"/>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dirty="0"/>
              <a:t>Die kommunalen Spitzenverbände wirken darauf hin, dass die </a:t>
            </a:r>
            <a:r>
              <a:rPr lang="de-DE" b="1" dirty="0"/>
              <a:t>Kommunen mit lokalen Kooperationspartnern </a:t>
            </a:r>
            <a:r>
              <a:rPr lang="de-DE" dirty="0"/>
              <a:t>(Sportvereine, Beratungsstellen, Nachbarschaftseinrichtungen, Wohlfahrtsverbände) das </a:t>
            </a:r>
            <a:r>
              <a:rPr lang="de-DE" b="1" dirty="0"/>
              <a:t>Angebot aus den Förderprogrammen des „GKV-Bündnisses für Gesundheit“ </a:t>
            </a:r>
            <a:r>
              <a:rPr lang="de-DE" dirty="0"/>
              <a:t>auch für Menschen mit Demenz nutzen.</a:t>
            </a:r>
            <a:endParaRPr dirty="0"/>
          </a:p>
        </p:txBody>
      </p:sp>
      <p:sp>
        <p:nvSpPr>
          <p:cNvPr id="303" name="Google Shape;303;p21"/>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2"/>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sz="1200"/>
              <a:t>2.1.3</a:t>
            </a:r>
            <a:r>
              <a:rPr lang="de-DE"/>
              <a:t> Beratung zu Demenz in öffentlichen Einrichtungen  </a:t>
            </a:r>
            <a:endParaRPr/>
          </a:p>
        </p:txBody>
      </p:sp>
      <p:sp>
        <p:nvSpPr>
          <p:cNvPr id="309" name="Google Shape;309;p22"/>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a:t>Die Länder, die kommunalen Spitzenverbände, BMFSFJ, DAlzG, BAGFW wirken darauf hin, dass offene Treffs oder </a:t>
            </a:r>
            <a:r>
              <a:rPr lang="de-DE" b="1"/>
              <a:t>Beratungssprechstunden zum Thema „Demenz“ in öffentlich zugänglichen Einrichtungen </a:t>
            </a:r>
            <a:r>
              <a:rPr lang="de-DE"/>
              <a:t>sowie z.B. im Rahmen der Mittagstische –insbesondere für Alleinlebende- vermehrt angeboten werden.</a:t>
            </a:r>
            <a:endParaRPr/>
          </a:p>
        </p:txBody>
      </p:sp>
      <p:sp>
        <p:nvSpPr>
          <p:cNvPr id="310" name="Google Shape;310;p22"/>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3"/>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sz="1200"/>
              <a:t>2.1.4 </a:t>
            </a:r>
            <a:r>
              <a:rPr lang="de-DE"/>
              <a:t>Erstbegleitung durch Ehrenamtliche  </a:t>
            </a:r>
            <a:endParaRPr/>
          </a:p>
        </p:txBody>
      </p:sp>
      <p:sp>
        <p:nvSpPr>
          <p:cNvPr id="316" name="Google Shape;316;p23"/>
          <p:cNvSpPr txBox="1">
            <a:spLocks noGrp="1"/>
          </p:cNvSpPr>
          <p:nvPr>
            <p:ph type="body" idx="1"/>
          </p:nvPr>
        </p:nvSpPr>
        <p:spPr>
          <a:xfrm>
            <a:off x="863600" y="1952625"/>
            <a:ext cx="7629525" cy="4300538"/>
          </a:xfrm>
          <a:prstGeom prst="rect">
            <a:avLst/>
          </a:prstGeom>
          <a:noFill/>
          <a:ln>
            <a:noFill/>
          </a:ln>
        </p:spPr>
        <p:txBody>
          <a:bodyPr spcFirstLastPara="1" wrap="square" lIns="0" tIns="0" rIns="0" bIns="0" anchor="t" anchorCtr="0">
            <a:noAutofit/>
          </a:bodyPr>
          <a:lstStyle/>
          <a:p>
            <a:pPr marL="342900" lvl="0" indent="-342900" algn="l" rtl="0">
              <a:lnSpc>
                <a:spcPct val="200000"/>
              </a:lnSpc>
              <a:spcBef>
                <a:spcPts val="0"/>
              </a:spcBef>
              <a:spcAft>
                <a:spcPts val="0"/>
              </a:spcAft>
              <a:buSzPts val="1800"/>
              <a:buChar char="•"/>
            </a:pPr>
            <a:r>
              <a:rPr lang="de-DE" dirty="0"/>
              <a:t>Die kommunalen Spitzenverbände, die Länder, BMFSFJ, BAGSO, </a:t>
            </a:r>
            <a:r>
              <a:rPr lang="de-DE" dirty="0" err="1"/>
              <a:t>DAlzG</a:t>
            </a:r>
            <a:r>
              <a:rPr lang="de-DE" dirty="0"/>
              <a:t> und die Malteser setzen sich für eine </a:t>
            </a:r>
            <a:r>
              <a:rPr lang="de-DE" b="1" dirty="0"/>
              <a:t>niedrigschwellige Erstbegleitung nach der Diagnose</a:t>
            </a:r>
            <a:r>
              <a:rPr lang="de-DE" dirty="0"/>
              <a:t>, insbesondere für Alleinlebende durch ehrenamtliche Personen ein.</a:t>
            </a:r>
            <a:endParaRPr dirty="0"/>
          </a:p>
          <a:p>
            <a:pPr marL="342900" lvl="0" indent="-342900" algn="l" rtl="0">
              <a:lnSpc>
                <a:spcPct val="200000"/>
              </a:lnSpc>
              <a:spcBef>
                <a:spcPts val="0"/>
              </a:spcBef>
              <a:spcAft>
                <a:spcPts val="0"/>
              </a:spcAft>
              <a:buSzPts val="1800"/>
              <a:buChar char="•"/>
            </a:pPr>
            <a:r>
              <a:rPr lang="de-DE" dirty="0"/>
              <a:t>Angeboten wird diese z.B. durch lokale Allianzen, Mehrgenerationenhäuser sowie kommunale Netzwerke oder andere kommunale Einrichtungen.</a:t>
            </a:r>
            <a:endParaRPr dirty="0"/>
          </a:p>
          <a:p>
            <a:pPr marL="342900" lvl="0" indent="-228600" algn="l" rtl="0">
              <a:lnSpc>
                <a:spcPct val="144444"/>
              </a:lnSpc>
              <a:spcBef>
                <a:spcPts val="0"/>
              </a:spcBef>
              <a:spcAft>
                <a:spcPts val="0"/>
              </a:spcAft>
              <a:buClr>
                <a:srgbClr val="AE0060"/>
              </a:buClr>
              <a:buSzPts val="1800"/>
              <a:buFont typeface="Arial"/>
              <a:buNone/>
            </a:pPr>
            <a:endParaRPr dirty="0"/>
          </a:p>
        </p:txBody>
      </p:sp>
      <p:sp>
        <p:nvSpPr>
          <p:cNvPr id="317" name="Google Shape;317;p23"/>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4"/>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a:t>Weitere wichtige Themen in der kommunalen Daseinsvorsorge</a:t>
            </a:r>
            <a:endParaRPr/>
          </a:p>
        </p:txBody>
      </p:sp>
      <p:sp>
        <p:nvSpPr>
          <p:cNvPr id="323" name="Google Shape;323;p24"/>
          <p:cNvSpPr txBox="1">
            <a:spLocks noGrp="1"/>
          </p:cNvSpPr>
          <p:nvPr>
            <p:ph type="body" idx="1"/>
          </p:nvPr>
        </p:nvSpPr>
        <p:spPr>
          <a:xfrm>
            <a:off x="863600" y="1952625"/>
            <a:ext cx="7629525" cy="3780631"/>
          </a:xfrm>
          <a:prstGeom prst="rect">
            <a:avLst/>
          </a:prstGeom>
          <a:noFill/>
          <a:ln>
            <a:noFill/>
          </a:ln>
        </p:spPr>
        <p:txBody>
          <a:bodyPr spcFirstLastPara="1" wrap="square" lIns="0" tIns="0" rIns="0" bIns="0" anchor="t" anchorCtr="0">
            <a:noAutofit/>
          </a:bodyPr>
          <a:lstStyle/>
          <a:p>
            <a:pPr marL="0" lvl="0" indent="0" algn="l" rtl="0">
              <a:lnSpc>
                <a:spcPct val="144444"/>
              </a:lnSpc>
              <a:spcBef>
                <a:spcPts val="0"/>
              </a:spcBef>
              <a:spcAft>
                <a:spcPts val="0"/>
              </a:spcAft>
              <a:buSzPts val="1600"/>
              <a:buNone/>
            </a:pPr>
            <a:r>
              <a:rPr lang="de-DE" sz="1600" b="1" dirty="0"/>
              <a:t>Handlungsfeld 1 </a:t>
            </a:r>
            <a:br>
              <a:rPr lang="de-DE" b="1" dirty="0"/>
            </a:br>
            <a:r>
              <a:rPr lang="de-DE" b="1" dirty="0"/>
              <a:t>Strukturen zur gesellschaftlichen Teilhabe von Menschen mit Demenz</a:t>
            </a:r>
            <a:br>
              <a:rPr lang="de-DE" b="1" dirty="0"/>
            </a:br>
            <a:endParaRPr dirty="0"/>
          </a:p>
          <a:p>
            <a:pPr marL="342900" lvl="0" indent="-342900" algn="l" rtl="0">
              <a:lnSpc>
                <a:spcPct val="185714"/>
              </a:lnSpc>
              <a:spcBef>
                <a:spcPts val="0"/>
              </a:spcBef>
              <a:spcAft>
                <a:spcPts val="0"/>
              </a:spcAft>
              <a:buClr>
                <a:srgbClr val="AE0060"/>
              </a:buClr>
              <a:buSzPts val="1400"/>
              <a:buFont typeface="Arial"/>
              <a:buChar char="•"/>
            </a:pPr>
            <a:r>
              <a:rPr lang="de-DE" sz="1400" dirty="0"/>
              <a:t>1.2.1. </a:t>
            </a:r>
            <a:r>
              <a:rPr lang="de-DE" sz="1400" b="1" dirty="0"/>
              <a:t>Ausbau von Mobilitätsdiensten für Menschen mit Demenz</a:t>
            </a:r>
            <a:r>
              <a:rPr lang="de-DE" sz="1400" dirty="0"/>
              <a:t> </a:t>
            </a:r>
            <a:endParaRPr dirty="0"/>
          </a:p>
          <a:p>
            <a:pPr marL="0" lvl="0" indent="0" algn="l" rtl="0">
              <a:lnSpc>
                <a:spcPct val="100000"/>
              </a:lnSpc>
              <a:spcBef>
                <a:spcPts val="0"/>
              </a:spcBef>
              <a:spcAft>
                <a:spcPts val="0"/>
              </a:spcAft>
              <a:buSzPts val="1400"/>
              <a:buNone/>
            </a:pPr>
            <a:r>
              <a:rPr lang="de-DE" sz="1400" dirty="0"/>
              <a:t>                 Beispielhaft die App </a:t>
            </a:r>
            <a:r>
              <a:rPr lang="de-DE" sz="1400" dirty="0" err="1"/>
              <a:t>SmartBegleiter</a:t>
            </a:r>
            <a:r>
              <a:rPr lang="de-DE" sz="1400" dirty="0"/>
              <a:t> für Mobiltelefone und Tablets um Mobilität und</a:t>
            </a:r>
            <a:br>
              <a:rPr lang="de-DE" sz="1400" dirty="0"/>
            </a:br>
            <a:r>
              <a:rPr lang="de-DE" sz="1400" dirty="0"/>
              <a:t>                 Orientierung im Quartier sowie die Nutzung vom ÖPNV für Menschen mit Demenz</a:t>
            </a:r>
            <a:br>
              <a:rPr lang="de-DE" sz="1400" dirty="0"/>
            </a:br>
            <a:r>
              <a:rPr lang="de-DE" sz="1400" dirty="0"/>
              <a:t>                 zu fördern </a:t>
            </a:r>
            <a:r>
              <a:rPr lang="de-DE" sz="1400" dirty="0">
                <a:hlinkClick r:id="rId3"/>
              </a:rPr>
              <a:t>http://www.alzheimer-braunschweig.de/smartbegleiter/</a:t>
            </a:r>
            <a:r>
              <a:rPr lang="de-DE" sz="1400" dirty="0"/>
              <a:t> </a:t>
            </a:r>
            <a:endParaRPr sz="1400" dirty="0"/>
          </a:p>
          <a:p>
            <a:pPr marL="342900" lvl="0" indent="-342900" algn="l" rtl="0">
              <a:lnSpc>
                <a:spcPct val="185714"/>
              </a:lnSpc>
              <a:spcBef>
                <a:spcPts val="0"/>
              </a:spcBef>
              <a:spcAft>
                <a:spcPts val="0"/>
              </a:spcAft>
              <a:buClr>
                <a:srgbClr val="AE0060"/>
              </a:buClr>
              <a:buSzPts val="1400"/>
              <a:buFont typeface="Arial"/>
              <a:buChar char="•"/>
            </a:pPr>
            <a:r>
              <a:rPr lang="de-DE" sz="1400" dirty="0"/>
              <a:t>1.8.    </a:t>
            </a:r>
            <a:r>
              <a:rPr lang="de-DE" sz="1400" b="1" dirty="0"/>
              <a:t>Wohnkonzepte für Menschen mit Demenz gestalten</a:t>
            </a:r>
            <a:endParaRPr sz="1400" dirty="0"/>
          </a:p>
          <a:p>
            <a:pPr marL="0" lvl="0" indent="0" algn="l" rtl="0">
              <a:lnSpc>
                <a:spcPct val="100000"/>
              </a:lnSpc>
              <a:spcBef>
                <a:spcPts val="0"/>
              </a:spcBef>
              <a:spcAft>
                <a:spcPts val="0"/>
              </a:spcAft>
              <a:buSzPts val="1400"/>
              <a:buNone/>
            </a:pPr>
            <a:r>
              <a:rPr lang="de-DE" sz="1400" dirty="0"/>
              <a:t>                 Pflegeeinrichtungen sollen sich noch stärker ins Quartier öffnen und in ihren eigenen </a:t>
            </a:r>
            <a:br>
              <a:rPr lang="de-DE" sz="1400" dirty="0"/>
            </a:br>
            <a:r>
              <a:rPr lang="de-DE" sz="1400" dirty="0"/>
              <a:t>                 Räumen alltägliche Begegnungen zwischen Bürgerinnen und Bürger und den  </a:t>
            </a:r>
            <a:br>
              <a:rPr lang="de-DE" sz="1400" dirty="0"/>
            </a:br>
            <a:r>
              <a:rPr lang="de-DE" sz="1400" dirty="0"/>
              <a:t>                 Bewohnern ermöglichen</a:t>
            </a:r>
            <a:endParaRPr dirty="0"/>
          </a:p>
          <a:p>
            <a:pPr marL="342900" lvl="0" indent="-228600" algn="l" rtl="0">
              <a:lnSpc>
                <a:spcPct val="200000"/>
              </a:lnSpc>
              <a:spcBef>
                <a:spcPts val="0"/>
              </a:spcBef>
              <a:spcAft>
                <a:spcPts val="0"/>
              </a:spcAft>
              <a:buSzPts val="1800"/>
              <a:buNone/>
            </a:pPr>
            <a:endParaRPr dirty="0"/>
          </a:p>
          <a:p>
            <a:pPr marL="342900" lvl="0" indent="-228600" algn="l" rtl="0">
              <a:lnSpc>
                <a:spcPct val="144444"/>
              </a:lnSpc>
              <a:spcBef>
                <a:spcPts val="0"/>
              </a:spcBef>
              <a:spcAft>
                <a:spcPts val="0"/>
              </a:spcAft>
              <a:buClr>
                <a:srgbClr val="AE0060"/>
              </a:buClr>
              <a:buSzPts val="1800"/>
              <a:buFont typeface="Arial"/>
              <a:buNone/>
            </a:pPr>
            <a:endParaRPr dirty="0"/>
          </a:p>
        </p:txBody>
      </p:sp>
      <p:sp>
        <p:nvSpPr>
          <p:cNvPr id="324" name="Google Shape;324;p24"/>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5"/>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a:t>Weitere wichtige Themen in der kommunalen Daseinsvorsorge</a:t>
            </a:r>
            <a:endParaRPr/>
          </a:p>
        </p:txBody>
      </p:sp>
      <p:sp>
        <p:nvSpPr>
          <p:cNvPr id="330" name="Google Shape;330;p25"/>
          <p:cNvSpPr txBox="1">
            <a:spLocks noGrp="1"/>
          </p:cNvSpPr>
          <p:nvPr>
            <p:ph type="body" idx="1"/>
          </p:nvPr>
        </p:nvSpPr>
        <p:spPr>
          <a:xfrm>
            <a:off x="863600" y="2492896"/>
            <a:ext cx="7629525" cy="2952328"/>
          </a:xfrm>
          <a:prstGeom prst="rect">
            <a:avLst/>
          </a:prstGeom>
          <a:noFill/>
          <a:ln>
            <a:noFill/>
          </a:ln>
        </p:spPr>
        <p:txBody>
          <a:bodyPr spcFirstLastPara="1" wrap="square" lIns="0" tIns="0" rIns="0" bIns="0" anchor="t" anchorCtr="0">
            <a:noAutofit/>
          </a:bodyPr>
          <a:lstStyle/>
          <a:p>
            <a:pPr marL="0" lvl="0" indent="0" algn="l" rtl="0">
              <a:lnSpc>
                <a:spcPct val="162500"/>
              </a:lnSpc>
              <a:spcBef>
                <a:spcPts val="0"/>
              </a:spcBef>
              <a:spcAft>
                <a:spcPts val="0"/>
              </a:spcAft>
              <a:buSzPts val="1600"/>
              <a:buNone/>
            </a:pPr>
            <a:r>
              <a:rPr lang="de-DE" sz="1600" b="1" dirty="0"/>
              <a:t>Handlungsfeld 2 </a:t>
            </a:r>
            <a:endParaRPr sz="1600" dirty="0"/>
          </a:p>
          <a:p>
            <a:pPr marL="0" lvl="0" indent="0" algn="l" rtl="0">
              <a:lnSpc>
                <a:spcPct val="100000"/>
              </a:lnSpc>
              <a:spcBef>
                <a:spcPts val="0"/>
              </a:spcBef>
              <a:spcAft>
                <a:spcPts val="0"/>
              </a:spcAft>
              <a:buSzPts val="1800"/>
              <a:buNone/>
            </a:pPr>
            <a:r>
              <a:rPr lang="de-DE" b="1" dirty="0"/>
              <a:t>Menschen mit Demenz und ihre Angehörigen unterstützen</a:t>
            </a:r>
            <a:endParaRPr dirty="0"/>
          </a:p>
          <a:p>
            <a:pPr marL="0" lvl="0" indent="0" algn="l" rtl="0">
              <a:lnSpc>
                <a:spcPct val="100000"/>
              </a:lnSpc>
              <a:spcBef>
                <a:spcPts val="0"/>
              </a:spcBef>
              <a:spcAft>
                <a:spcPts val="0"/>
              </a:spcAft>
              <a:buSzPts val="1800"/>
              <a:buNone/>
            </a:pPr>
            <a:endParaRPr dirty="0"/>
          </a:p>
          <a:p>
            <a:pPr marL="342900" lvl="0" indent="-342900" algn="l" rtl="0">
              <a:lnSpc>
                <a:spcPct val="185714"/>
              </a:lnSpc>
              <a:spcBef>
                <a:spcPts val="0"/>
              </a:spcBef>
              <a:spcAft>
                <a:spcPts val="0"/>
              </a:spcAft>
              <a:buClr>
                <a:srgbClr val="AE0060"/>
              </a:buClr>
              <a:buSzPts val="1400"/>
              <a:buFont typeface="Arial"/>
              <a:buChar char="•"/>
            </a:pPr>
            <a:r>
              <a:rPr lang="de-DE" sz="1400" dirty="0"/>
              <a:t>2.6.4 </a:t>
            </a:r>
            <a:r>
              <a:rPr lang="de-DE" sz="1400" b="1" dirty="0"/>
              <a:t>Informationen für Unternehmen und Beschäftigte zum Thema Pflege und Beruf</a:t>
            </a:r>
            <a:br>
              <a:rPr lang="de-DE" sz="1400" b="1" dirty="0"/>
            </a:br>
            <a:r>
              <a:rPr lang="de-DE" sz="1400" dirty="0"/>
              <a:t>         Berufstätige pflegende Angehörige verstärkt über Betriebe erreichen</a:t>
            </a:r>
            <a:endParaRPr dirty="0"/>
          </a:p>
          <a:p>
            <a:pPr marL="342900" lvl="0" indent="-342900" algn="l" rtl="0">
              <a:lnSpc>
                <a:spcPct val="185714"/>
              </a:lnSpc>
              <a:spcBef>
                <a:spcPts val="0"/>
              </a:spcBef>
              <a:spcAft>
                <a:spcPts val="0"/>
              </a:spcAft>
              <a:buClr>
                <a:srgbClr val="AE0060"/>
              </a:buClr>
              <a:buSzPts val="1400"/>
              <a:buFont typeface="Arial"/>
              <a:buChar char="•"/>
            </a:pPr>
            <a:r>
              <a:rPr lang="de-DE" sz="1400" dirty="0"/>
              <a:t>2.8.2 </a:t>
            </a:r>
            <a:r>
              <a:rPr lang="de-DE" sz="1400" b="1" dirty="0"/>
              <a:t>Stärkung von psychosozialer Beratung</a:t>
            </a:r>
            <a:endParaRPr dirty="0"/>
          </a:p>
          <a:p>
            <a:pPr marL="0" lvl="0" indent="0" algn="l" rtl="0">
              <a:lnSpc>
                <a:spcPct val="100000"/>
              </a:lnSpc>
              <a:spcBef>
                <a:spcPts val="0"/>
              </a:spcBef>
              <a:spcAft>
                <a:spcPts val="0"/>
              </a:spcAft>
              <a:buSzPts val="1400"/>
              <a:buNone/>
            </a:pPr>
            <a:r>
              <a:rPr lang="de-DE" sz="1400" dirty="0"/>
              <a:t>                Dieses Unterstützungsform ist beispielsweise mit Gerontopsychiatrischen</a:t>
            </a:r>
            <a:br>
              <a:rPr lang="de-DE" sz="1400" dirty="0"/>
            </a:br>
            <a:r>
              <a:rPr lang="de-DE" sz="1400" dirty="0"/>
              <a:t>                Beratungsstelle als Ergänzung zu der Beratung durch Alzheimer Gesellschaften, den</a:t>
            </a:r>
            <a:br>
              <a:rPr lang="de-DE" sz="1400" dirty="0"/>
            </a:br>
            <a:r>
              <a:rPr lang="de-DE" sz="1400" dirty="0"/>
              <a:t>                Pflegestützpunkten und den Pflegekassen auszubauen. </a:t>
            </a:r>
            <a:endParaRPr dirty="0"/>
          </a:p>
        </p:txBody>
      </p:sp>
      <p:sp>
        <p:nvSpPr>
          <p:cNvPr id="331" name="Google Shape;331;p25"/>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6"/>
          <p:cNvSpPr txBox="1">
            <a:spLocks noGrp="1"/>
          </p:cNvSpPr>
          <p:nvPr>
            <p:ph type="title"/>
          </p:nvPr>
        </p:nvSpPr>
        <p:spPr>
          <a:xfrm>
            <a:off x="883882" y="98072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a:t>Weitere wichtige Themen in der kommunalen Daseinsvorsorge</a:t>
            </a:r>
            <a:endParaRPr/>
          </a:p>
        </p:txBody>
      </p:sp>
      <p:sp>
        <p:nvSpPr>
          <p:cNvPr id="337" name="Google Shape;337;p26"/>
          <p:cNvSpPr txBox="1">
            <a:spLocks noGrp="1"/>
          </p:cNvSpPr>
          <p:nvPr>
            <p:ph type="body" idx="1"/>
          </p:nvPr>
        </p:nvSpPr>
        <p:spPr>
          <a:xfrm>
            <a:off x="700551" y="1860784"/>
            <a:ext cx="7812856" cy="4418089"/>
          </a:xfrm>
          <a:prstGeom prst="rect">
            <a:avLst/>
          </a:prstGeom>
          <a:noFill/>
          <a:ln>
            <a:noFill/>
          </a:ln>
        </p:spPr>
        <p:txBody>
          <a:bodyPr spcFirstLastPara="1" wrap="square" lIns="0" tIns="0" rIns="0" bIns="0" anchor="t" anchorCtr="0">
            <a:noAutofit/>
          </a:bodyPr>
          <a:lstStyle/>
          <a:p>
            <a:pPr marL="0" lvl="0" indent="0" algn="l" rtl="0">
              <a:lnSpc>
                <a:spcPct val="162500"/>
              </a:lnSpc>
              <a:spcBef>
                <a:spcPts val="0"/>
              </a:spcBef>
              <a:spcAft>
                <a:spcPts val="0"/>
              </a:spcAft>
              <a:buSzPts val="1600"/>
              <a:buNone/>
            </a:pPr>
            <a:r>
              <a:rPr lang="de-DE" sz="1600" b="1" dirty="0"/>
              <a:t>Handlungsfeld 3</a:t>
            </a:r>
            <a:endParaRPr dirty="0"/>
          </a:p>
          <a:p>
            <a:pPr marL="0" lvl="0" indent="0" algn="l" rtl="0">
              <a:lnSpc>
                <a:spcPct val="144444"/>
              </a:lnSpc>
              <a:spcBef>
                <a:spcPts val="0"/>
              </a:spcBef>
              <a:spcAft>
                <a:spcPts val="0"/>
              </a:spcAft>
              <a:buSzPts val="1800"/>
              <a:buNone/>
            </a:pPr>
            <a:r>
              <a:rPr lang="de-DE" b="1" dirty="0"/>
              <a:t>Die medizinische und pflegerische Versorgung von Menschen mit Demenz weiterentwickeln</a:t>
            </a:r>
            <a:br>
              <a:rPr lang="de-DE" b="1" dirty="0"/>
            </a:br>
            <a:r>
              <a:rPr lang="de-DE" sz="1400" b="1" dirty="0"/>
              <a:t>Langzeitpflege</a:t>
            </a:r>
            <a:endParaRPr sz="1400" dirty="0"/>
          </a:p>
          <a:p>
            <a:pPr marL="342900" lvl="0" indent="-342900" algn="l" rtl="0">
              <a:lnSpc>
                <a:spcPct val="185714"/>
              </a:lnSpc>
              <a:spcBef>
                <a:spcPts val="0"/>
              </a:spcBef>
              <a:spcAft>
                <a:spcPts val="0"/>
              </a:spcAft>
              <a:buClr>
                <a:srgbClr val="AE0060"/>
              </a:buClr>
              <a:buSzPts val="1400"/>
              <a:buFont typeface="Arial"/>
              <a:buChar char="•"/>
            </a:pPr>
            <a:r>
              <a:rPr lang="de-DE" sz="1400" dirty="0"/>
              <a:t> 3.1 </a:t>
            </a:r>
            <a:r>
              <a:rPr lang="de-DE" sz="1400" b="1" dirty="0"/>
              <a:t>Ambulante und teilstationäre Pflege sowie Kurzzeitpflege fördern</a:t>
            </a:r>
            <a:endParaRPr sz="1400" b="1" dirty="0"/>
          </a:p>
          <a:p>
            <a:pPr marL="0" lvl="0" indent="0" algn="l" rtl="0">
              <a:lnSpc>
                <a:spcPct val="100000"/>
              </a:lnSpc>
              <a:spcBef>
                <a:spcPts val="0"/>
              </a:spcBef>
              <a:spcAft>
                <a:spcPts val="0"/>
              </a:spcAft>
              <a:buSzPts val="1400"/>
              <a:buNone/>
            </a:pPr>
            <a:r>
              <a:rPr lang="de-DE" sz="1400" dirty="0"/>
              <a:t>              hierzu das Thema INSULA</a:t>
            </a:r>
            <a:endParaRPr dirty="0"/>
          </a:p>
          <a:p>
            <a:pPr marL="342900" lvl="0" indent="-342900" algn="l" rtl="0">
              <a:lnSpc>
                <a:spcPct val="100000"/>
              </a:lnSpc>
              <a:spcBef>
                <a:spcPts val="0"/>
              </a:spcBef>
              <a:spcAft>
                <a:spcPts val="0"/>
              </a:spcAft>
              <a:buSzPts val="1400"/>
              <a:buChar char="•"/>
            </a:pPr>
            <a:r>
              <a:rPr lang="de-DE" sz="1400" dirty="0"/>
              <a:t> 3.2. </a:t>
            </a:r>
            <a:r>
              <a:rPr lang="de-DE" sz="1400" b="1" dirty="0"/>
              <a:t>Demenzsensible Gestaltung und Organisation vollstationärer Pflegeeinrichtungen </a:t>
            </a:r>
            <a:br>
              <a:rPr lang="de-DE" sz="1400" b="1" dirty="0"/>
            </a:br>
            <a:r>
              <a:rPr lang="de-DE" sz="1400" b="1" dirty="0"/>
              <a:t>        fördern </a:t>
            </a:r>
            <a:endParaRPr dirty="0"/>
          </a:p>
          <a:p>
            <a:pPr marL="0" lvl="0" indent="0" algn="l" rtl="0">
              <a:lnSpc>
                <a:spcPct val="100000"/>
              </a:lnSpc>
              <a:spcBef>
                <a:spcPts val="0"/>
              </a:spcBef>
              <a:spcAft>
                <a:spcPts val="0"/>
              </a:spcAft>
              <a:buSzPts val="1400"/>
              <a:buNone/>
            </a:pPr>
            <a:r>
              <a:rPr lang="de-DE" sz="1400" dirty="0"/>
              <a:t>               Dazu auch Punkt 3.2.9 Therapeutische Versorgung in vollstationären Pflegeeinrichtungen</a:t>
            </a:r>
            <a:endParaRPr dirty="0"/>
          </a:p>
          <a:p>
            <a:pPr marL="0" lvl="0" indent="0" algn="l" rtl="0">
              <a:lnSpc>
                <a:spcPct val="100000"/>
              </a:lnSpc>
              <a:spcBef>
                <a:spcPts val="0"/>
              </a:spcBef>
              <a:spcAft>
                <a:spcPts val="0"/>
              </a:spcAft>
              <a:buSzPts val="1400"/>
              <a:buNone/>
            </a:pPr>
            <a:br>
              <a:rPr lang="de-DE" sz="1400" b="1" dirty="0"/>
            </a:br>
            <a:endParaRPr sz="1400" b="1" dirty="0"/>
          </a:p>
          <a:p>
            <a:pPr marL="0" lvl="0" indent="0" algn="l" rtl="0">
              <a:lnSpc>
                <a:spcPct val="100000"/>
              </a:lnSpc>
              <a:spcBef>
                <a:spcPts val="0"/>
              </a:spcBef>
              <a:spcAft>
                <a:spcPts val="0"/>
              </a:spcAft>
              <a:buSzPts val="1400"/>
              <a:buNone/>
            </a:pPr>
            <a:r>
              <a:rPr lang="de-DE" sz="1400" b="1" dirty="0"/>
              <a:t>Krankenhausbereich </a:t>
            </a:r>
            <a:endParaRPr sz="1400" dirty="0"/>
          </a:p>
          <a:p>
            <a:pPr marL="342900" lvl="0" indent="-342900" algn="l" rtl="0">
              <a:lnSpc>
                <a:spcPct val="100000"/>
              </a:lnSpc>
              <a:spcBef>
                <a:spcPts val="0"/>
              </a:spcBef>
              <a:spcAft>
                <a:spcPts val="0"/>
              </a:spcAft>
              <a:buSzPts val="1400"/>
              <a:buChar char="•"/>
            </a:pPr>
            <a:r>
              <a:rPr lang="de-DE" sz="1400" dirty="0"/>
              <a:t>3.3.1 </a:t>
            </a:r>
            <a:r>
              <a:rPr lang="de-DE" sz="1400" b="1" dirty="0"/>
              <a:t>Stationsäquivalente psychiatrische Behandlung auch für Menschen mit Demenz  </a:t>
            </a:r>
            <a:br>
              <a:rPr lang="de-DE" sz="1400" b="1" dirty="0"/>
            </a:br>
            <a:r>
              <a:rPr lang="de-DE" sz="1400" b="1" dirty="0"/>
              <a:t>          </a:t>
            </a:r>
            <a:r>
              <a:rPr lang="de-DE" sz="1400" dirty="0"/>
              <a:t>(Paragraph 115d SGB V)</a:t>
            </a:r>
            <a:endParaRPr dirty="0"/>
          </a:p>
          <a:p>
            <a:pPr marL="342900" lvl="0" indent="-342900" algn="l" rtl="0">
              <a:lnSpc>
                <a:spcPct val="100000"/>
              </a:lnSpc>
              <a:spcBef>
                <a:spcPts val="0"/>
              </a:spcBef>
              <a:spcAft>
                <a:spcPts val="0"/>
              </a:spcAft>
              <a:buSzPts val="1400"/>
              <a:buChar char="•"/>
            </a:pPr>
            <a:r>
              <a:rPr lang="de-DE" sz="1400" dirty="0"/>
              <a:t>3.3.2 </a:t>
            </a:r>
            <a:r>
              <a:rPr lang="de-DE" sz="1400" b="1" dirty="0"/>
              <a:t>Empfehlungen für die Notfallversorgung von Menschen mit Demenz im </a:t>
            </a:r>
            <a:br>
              <a:rPr lang="de-DE" sz="1400" b="1" dirty="0"/>
            </a:br>
            <a:r>
              <a:rPr lang="de-DE" sz="1400" b="1" dirty="0"/>
              <a:t>         Krankenhaus</a:t>
            </a:r>
            <a:r>
              <a:rPr lang="de-DE" sz="1400" dirty="0"/>
              <a:t>.</a:t>
            </a:r>
            <a:endParaRPr dirty="0"/>
          </a:p>
          <a:p>
            <a:pPr marL="342900" lvl="0" indent="-228600" algn="l" rtl="0">
              <a:lnSpc>
                <a:spcPct val="144444"/>
              </a:lnSpc>
              <a:spcBef>
                <a:spcPts val="0"/>
              </a:spcBef>
              <a:spcAft>
                <a:spcPts val="0"/>
              </a:spcAft>
              <a:buClr>
                <a:srgbClr val="AE0060"/>
              </a:buClr>
              <a:buSzPts val="1800"/>
              <a:buFont typeface="Arial"/>
              <a:buNone/>
            </a:pPr>
            <a:endParaRPr dirty="0"/>
          </a:p>
        </p:txBody>
      </p:sp>
      <p:sp>
        <p:nvSpPr>
          <p:cNvPr id="338" name="Google Shape;338;p26"/>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dirty="0"/>
              <a:t>Themen in der niedersächsischen Daseinsvorsorge</a:t>
            </a:r>
            <a:endParaRPr dirty="0"/>
          </a:p>
        </p:txBody>
      </p:sp>
      <p:sp>
        <p:nvSpPr>
          <p:cNvPr id="344" name="Google Shape;344;p27"/>
          <p:cNvSpPr txBox="1">
            <a:spLocks noGrp="1"/>
          </p:cNvSpPr>
          <p:nvPr>
            <p:ph type="body" idx="1"/>
          </p:nvPr>
        </p:nvSpPr>
        <p:spPr>
          <a:xfrm>
            <a:off x="852881" y="2420888"/>
            <a:ext cx="7629525" cy="1620391"/>
          </a:xfrm>
          <a:prstGeom prst="rect">
            <a:avLst/>
          </a:prstGeom>
          <a:noFill/>
          <a:ln>
            <a:noFill/>
          </a:ln>
        </p:spPr>
        <p:txBody>
          <a:bodyPr spcFirstLastPara="1" wrap="square" lIns="0" tIns="0" rIns="0" bIns="0" anchor="t" anchorCtr="0">
            <a:noAutofit/>
          </a:bodyPr>
          <a:lstStyle/>
          <a:p>
            <a:pPr marL="0" lvl="0" indent="0" algn="l" rtl="0">
              <a:lnSpc>
                <a:spcPct val="185714"/>
              </a:lnSpc>
              <a:spcBef>
                <a:spcPts val="0"/>
              </a:spcBef>
              <a:spcAft>
                <a:spcPts val="0"/>
              </a:spcAft>
              <a:buSzPts val="1400"/>
              <a:buNone/>
            </a:pPr>
            <a:r>
              <a:rPr lang="de-DE" sz="1400" b="1" dirty="0"/>
              <a:t>Handlungsfeld 4</a:t>
            </a:r>
            <a:endParaRPr sz="1400" dirty="0"/>
          </a:p>
          <a:p>
            <a:pPr marL="0" lvl="0" indent="0" algn="l" rtl="0">
              <a:lnSpc>
                <a:spcPct val="185714"/>
              </a:lnSpc>
              <a:spcBef>
                <a:spcPts val="0"/>
              </a:spcBef>
              <a:spcAft>
                <a:spcPts val="0"/>
              </a:spcAft>
              <a:buSzPts val="1400"/>
              <a:buNone/>
            </a:pPr>
            <a:r>
              <a:rPr lang="de-DE" sz="1400" b="1" dirty="0"/>
              <a:t>Exzellente Forschung zu Demenz fördern</a:t>
            </a:r>
            <a:endParaRPr sz="1400" dirty="0"/>
          </a:p>
          <a:p>
            <a:pPr marL="342900" lvl="0" indent="-342900" algn="l" rtl="0">
              <a:lnSpc>
                <a:spcPct val="100000"/>
              </a:lnSpc>
              <a:spcBef>
                <a:spcPts val="0"/>
              </a:spcBef>
              <a:spcAft>
                <a:spcPts val="0"/>
              </a:spcAft>
              <a:buSzPts val="1400"/>
              <a:buChar char="•"/>
            </a:pPr>
            <a:r>
              <a:rPr lang="de-DE" sz="1400" dirty="0"/>
              <a:t>Das Land setzt sich für den Ausbau von (universitären) Forschungseinrichtungen in Niedersachsen ein.</a:t>
            </a:r>
            <a:br>
              <a:rPr lang="de-DE" sz="1400" dirty="0"/>
            </a:br>
            <a:endParaRPr sz="1400" dirty="0"/>
          </a:p>
          <a:p>
            <a:pPr marL="342900" lvl="0" indent="-228600" algn="l" rtl="0">
              <a:lnSpc>
                <a:spcPct val="200000"/>
              </a:lnSpc>
              <a:spcBef>
                <a:spcPts val="0"/>
              </a:spcBef>
              <a:spcAft>
                <a:spcPts val="0"/>
              </a:spcAft>
              <a:buSzPts val="1800"/>
              <a:buNone/>
            </a:pPr>
            <a:endParaRPr dirty="0"/>
          </a:p>
          <a:p>
            <a:pPr marL="342900" lvl="0" indent="-228600" algn="l" rtl="0">
              <a:lnSpc>
                <a:spcPct val="144444"/>
              </a:lnSpc>
              <a:spcBef>
                <a:spcPts val="0"/>
              </a:spcBef>
              <a:spcAft>
                <a:spcPts val="0"/>
              </a:spcAft>
              <a:buClr>
                <a:srgbClr val="AE0060"/>
              </a:buClr>
              <a:buSzPts val="1800"/>
              <a:buFont typeface="Arial"/>
              <a:buNone/>
            </a:pPr>
            <a:endParaRPr dirty="0"/>
          </a:p>
        </p:txBody>
      </p:sp>
      <p:sp>
        <p:nvSpPr>
          <p:cNvPr id="345" name="Google Shape;345;p27"/>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8"/>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28</a:t>
            </a:fld>
            <a:endParaRPr/>
          </a:p>
        </p:txBody>
      </p:sp>
      <p:grpSp>
        <p:nvGrpSpPr>
          <p:cNvPr id="351" name="Google Shape;351;p28"/>
          <p:cNvGrpSpPr/>
          <p:nvPr/>
        </p:nvGrpSpPr>
        <p:grpSpPr>
          <a:xfrm>
            <a:off x="20767" y="4786029"/>
            <a:ext cx="1979712" cy="2074449"/>
            <a:chOff x="-3222" y="4711543"/>
            <a:chExt cx="1979712" cy="2074449"/>
          </a:xfrm>
        </p:grpSpPr>
        <p:pic>
          <p:nvPicPr>
            <p:cNvPr id="352" name="Google Shape;352;p28"/>
            <p:cNvPicPr preferRelativeResize="0"/>
            <p:nvPr/>
          </p:nvPicPr>
          <p:blipFill rotWithShape="1">
            <a:blip r:embed="rId3">
              <a:alphaModFix/>
            </a:blip>
            <a:srcRect t="50000" r="75200" b="3801"/>
            <a:stretch/>
          </p:blipFill>
          <p:spPr>
            <a:xfrm>
              <a:off x="-3222" y="4711543"/>
              <a:ext cx="1979712" cy="2074449"/>
            </a:xfrm>
            <a:prstGeom prst="rect">
              <a:avLst/>
            </a:prstGeom>
            <a:noFill/>
            <a:ln>
              <a:noFill/>
            </a:ln>
          </p:spPr>
        </p:pic>
        <p:sp>
          <p:nvSpPr>
            <p:cNvPr id="353" name="Google Shape;353;p28"/>
            <p:cNvSpPr/>
            <p:nvPr/>
          </p:nvSpPr>
          <p:spPr>
            <a:xfrm>
              <a:off x="1400426" y="4711543"/>
              <a:ext cx="57606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54" name="Google Shape;354;p28"/>
          <p:cNvSpPr txBox="1">
            <a:spLocks noGrp="1"/>
          </p:cNvSpPr>
          <p:nvPr>
            <p:ph type="body" idx="1"/>
          </p:nvPr>
        </p:nvSpPr>
        <p:spPr>
          <a:xfrm>
            <a:off x="637577" y="2558518"/>
            <a:ext cx="7840500" cy="3887326"/>
          </a:xfrm>
          <a:prstGeom prst="rect">
            <a:avLst/>
          </a:prstGeom>
          <a:noFill/>
          <a:ln>
            <a:noFill/>
          </a:ln>
        </p:spPr>
        <p:txBody>
          <a:bodyPr spcFirstLastPara="1" wrap="square" lIns="0" tIns="0" rIns="0" bIns="0" anchor="t" anchorCtr="0">
            <a:noAutofit/>
          </a:bodyPr>
          <a:lstStyle/>
          <a:p>
            <a:pPr marL="0" lvl="0" indent="0" rtl="0">
              <a:lnSpc>
                <a:spcPct val="92857"/>
              </a:lnSpc>
              <a:spcBef>
                <a:spcPts val="0"/>
              </a:spcBef>
              <a:spcAft>
                <a:spcPts val="0"/>
              </a:spcAft>
              <a:buSzPts val="2800"/>
              <a:buNone/>
            </a:pPr>
            <a:r>
              <a:rPr lang="de-DE" b="1" dirty="0"/>
              <a:t>1.3 Netzwerke zum Thema Demenz auf- und ausbauen</a:t>
            </a:r>
          </a:p>
          <a:p>
            <a:pPr marL="0" lvl="0" indent="0" rtl="0">
              <a:lnSpc>
                <a:spcPct val="92857"/>
              </a:lnSpc>
              <a:spcBef>
                <a:spcPts val="0"/>
              </a:spcBef>
              <a:spcAft>
                <a:spcPts val="0"/>
              </a:spcAft>
              <a:buSzPts val="2800"/>
              <a:buNone/>
            </a:pPr>
            <a:endParaRPr b="1" dirty="0"/>
          </a:p>
          <a:p>
            <a:pPr marL="0" lvl="0" indent="0" rtl="0">
              <a:lnSpc>
                <a:spcPct val="92857"/>
              </a:lnSpc>
              <a:spcBef>
                <a:spcPts val="0"/>
              </a:spcBef>
              <a:spcAft>
                <a:spcPts val="0"/>
              </a:spcAft>
              <a:buSzPts val="2800"/>
              <a:buNone/>
            </a:pPr>
            <a:r>
              <a:rPr lang="de-DE" b="1" dirty="0"/>
              <a:t>1.4 Freiwilliges Engagement und informelle Unterstützung zu Demenz</a:t>
            </a:r>
            <a:br>
              <a:rPr lang="de-DE" b="1" dirty="0"/>
            </a:br>
            <a:r>
              <a:rPr lang="de-DE" b="1" dirty="0"/>
              <a:t>      fördern</a:t>
            </a:r>
          </a:p>
          <a:p>
            <a:pPr marL="0" lvl="0" indent="0" rtl="0">
              <a:lnSpc>
                <a:spcPct val="92857"/>
              </a:lnSpc>
              <a:spcBef>
                <a:spcPts val="0"/>
              </a:spcBef>
              <a:spcAft>
                <a:spcPts val="0"/>
              </a:spcAft>
              <a:buSzPts val="2800"/>
              <a:buNone/>
            </a:pPr>
            <a:endParaRPr b="1" dirty="0"/>
          </a:p>
          <a:p>
            <a:pPr marL="0" lvl="0" indent="0" rtl="0">
              <a:lnSpc>
                <a:spcPct val="92857"/>
              </a:lnSpc>
              <a:spcBef>
                <a:spcPts val="0"/>
              </a:spcBef>
              <a:spcAft>
                <a:spcPts val="0"/>
              </a:spcAft>
              <a:buSzPts val="2800"/>
              <a:buNone/>
            </a:pPr>
            <a:r>
              <a:rPr lang="de-DE" b="1" dirty="0"/>
              <a:t>1.5 Die Öffentlichkeit für Menschen mit Demenz sensibilisieren</a:t>
            </a:r>
            <a:endParaRPr b="1" dirty="0"/>
          </a:p>
          <a:p>
            <a:pPr marL="0" lvl="0" indent="0" rtl="0">
              <a:lnSpc>
                <a:spcPct val="92857"/>
              </a:lnSpc>
              <a:spcBef>
                <a:spcPts val="0"/>
              </a:spcBef>
              <a:spcAft>
                <a:spcPts val="0"/>
              </a:spcAft>
              <a:buSzPts val="2800"/>
              <a:buNone/>
            </a:pPr>
            <a:endParaRPr b="1" dirty="0"/>
          </a:p>
          <a:p>
            <a:pPr marL="0" lvl="0" indent="0" rtl="0">
              <a:lnSpc>
                <a:spcPct val="92857"/>
              </a:lnSpc>
              <a:spcBef>
                <a:spcPts val="0"/>
              </a:spcBef>
              <a:spcAft>
                <a:spcPts val="0"/>
              </a:spcAft>
              <a:buSzPts val="2800"/>
              <a:buNone/>
            </a:pPr>
            <a:r>
              <a:rPr lang="de-DE" b="1" dirty="0"/>
              <a:t>2.1 Beratung und Begleitung für Menschen mit Demenz und ihre</a:t>
            </a:r>
            <a:br>
              <a:rPr lang="de-DE" b="1" dirty="0"/>
            </a:br>
            <a:r>
              <a:rPr lang="de-DE" b="1" dirty="0"/>
              <a:t>      Angehörigen verbessern</a:t>
            </a:r>
          </a:p>
          <a:p>
            <a:pPr marL="0" lvl="0" indent="0" rtl="0">
              <a:lnSpc>
                <a:spcPct val="92857"/>
              </a:lnSpc>
              <a:spcBef>
                <a:spcPts val="0"/>
              </a:spcBef>
              <a:spcAft>
                <a:spcPts val="0"/>
              </a:spcAft>
              <a:buSzPts val="2800"/>
              <a:buNone/>
            </a:pPr>
            <a:endParaRPr b="1" dirty="0"/>
          </a:p>
          <a:p>
            <a:pPr marL="0" lvl="0" indent="0" rtl="0">
              <a:lnSpc>
                <a:spcPct val="92857"/>
              </a:lnSpc>
              <a:spcBef>
                <a:spcPts val="0"/>
              </a:spcBef>
              <a:spcAft>
                <a:spcPts val="0"/>
              </a:spcAft>
              <a:buSzPts val="2800"/>
              <a:buNone/>
            </a:pPr>
            <a:r>
              <a:rPr lang="de-DE" b="1" dirty="0"/>
              <a:t>2.2 Menschen mit Demenz und ihre Angehörigen bei rechtlichen Fragen</a:t>
            </a:r>
            <a:br>
              <a:rPr lang="de-DE" b="1" dirty="0"/>
            </a:br>
            <a:r>
              <a:rPr lang="de-DE" b="1" dirty="0"/>
              <a:t>      unterstützen </a:t>
            </a:r>
          </a:p>
          <a:p>
            <a:pPr marL="0" lvl="0" indent="0" rtl="0">
              <a:lnSpc>
                <a:spcPct val="92857"/>
              </a:lnSpc>
              <a:spcBef>
                <a:spcPts val="0"/>
              </a:spcBef>
              <a:spcAft>
                <a:spcPts val="0"/>
              </a:spcAft>
              <a:buSzPts val="2800"/>
              <a:buNone/>
            </a:pPr>
            <a:endParaRPr b="1" dirty="0"/>
          </a:p>
          <a:p>
            <a:pPr marL="0" lvl="0" indent="0" rtl="0">
              <a:lnSpc>
                <a:spcPct val="92857"/>
              </a:lnSpc>
              <a:spcBef>
                <a:spcPts val="0"/>
              </a:spcBef>
              <a:spcAft>
                <a:spcPts val="0"/>
              </a:spcAft>
              <a:buSzPts val="2800"/>
              <a:buNone/>
            </a:pPr>
            <a:r>
              <a:rPr lang="de-DE" b="1" dirty="0"/>
              <a:t>2.3 </a:t>
            </a:r>
            <a:r>
              <a:rPr lang="de-DE" b="1" dirty="0" err="1"/>
              <a:t>Beratungs-und</a:t>
            </a:r>
            <a:r>
              <a:rPr lang="de-DE" b="1" dirty="0"/>
              <a:t> Unterstützungsangebote für Menschen mit Demenz</a:t>
            </a:r>
            <a:br>
              <a:rPr lang="de-DE" b="1" dirty="0"/>
            </a:br>
            <a:r>
              <a:rPr lang="de-DE" b="1" dirty="0"/>
              <a:t>      im Erwerbsalter und ihre Angehörigen ausweiten</a:t>
            </a:r>
            <a:endParaRPr sz="1400" b="1" dirty="0"/>
          </a:p>
          <a:p>
            <a:pPr marL="342900" lvl="0" indent="-228600" algn="l" rtl="0">
              <a:lnSpc>
                <a:spcPct val="144444"/>
              </a:lnSpc>
              <a:spcBef>
                <a:spcPts val="0"/>
              </a:spcBef>
              <a:spcAft>
                <a:spcPts val="0"/>
              </a:spcAft>
              <a:buSzPts val="1800"/>
              <a:buNone/>
            </a:pPr>
            <a:endParaRPr b="1" dirty="0"/>
          </a:p>
          <a:p>
            <a:pPr marL="0" lvl="0" indent="0" algn="l" rtl="0">
              <a:lnSpc>
                <a:spcPct val="144444"/>
              </a:lnSpc>
              <a:spcBef>
                <a:spcPts val="0"/>
              </a:spcBef>
              <a:spcAft>
                <a:spcPts val="0"/>
              </a:spcAft>
              <a:buSzPts val="1800"/>
              <a:buNone/>
            </a:pPr>
            <a:endParaRPr dirty="0">
              <a:solidFill>
                <a:srgbClr val="AE0060"/>
              </a:solidFill>
            </a:endParaRPr>
          </a:p>
        </p:txBody>
      </p:sp>
      <p:sp>
        <p:nvSpPr>
          <p:cNvPr id="7" name="Google Shape;343;p27">
            <a:extLst>
              <a:ext uri="{FF2B5EF4-FFF2-40B4-BE49-F238E27FC236}">
                <a16:creationId xmlns:a16="http://schemas.microsoft.com/office/drawing/2014/main" id="{FEB0B55B-3873-4AF4-B2E7-A446993E04AB}"/>
              </a:ext>
            </a:extLst>
          </p:cNvPr>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ctr" rtl="0">
              <a:lnSpc>
                <a:spcPct val="133333"/>
              </a:lnSpc>
              <a:spcBef>
                <a:spcPts val="0"/>
              </a:spcBef>
              <a:spcAft>
                <a:spcPts val="0"/>
              </a:spcAft>
              <a:buSzPts val="1400"/>
              <a:buNone/>
            </a:pPr>
            <a:r>
              <a:rPr lang="de-DE" dirty="0"/>
              <a:t>Grundsätzliche Themen aus Sicht der Alzheimer Gesellschaft Niedersachsen e.V.</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8"/>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29</a:t>
            </a:fld>
            <a:endParaRPr/>
          </a:p>
        </p:txBody>
      </p:sp>
      <p:grpSp>
        <p:nvGrpSpPr>
          <p:cNvPr id="351" name="Google Shape;351;p28"/>
          <p:cNvGrpSpPr/>
          <p:nvPr/>
        </p:nvGrpSpPr>
        <p:grpSpPr>
          <a:xfrm>
            <a:off x="20767" y="4786029"/>
            <a:ext cx="1979712" cy="2074449"/>
            <a:chOff x="-3222" y="4711543"/>
            <a:chExt cx="1979712" cy="2074449"/>
          </a:xfrm>
        </p:grpSpPr>
        <p:pic>
          <p:nvPicPr>
            <p:cNvPr id="352" name="Google Shape;352;p28"/>
            <p:cNvPicPr preferRelativeResize="0"/>
            <p:nvPr/>
          </p:nvPicPr>
          <p:blipFill rotWithShape="1">
            <a:blip r:embed="rId3">
              <a:alphaModFix/>
            </a:blip>
            <a:srcRect t="50000" r="75200" b="3801"/>
            <a:stretch/>
          </p:blipFill>
          <p:spPr>
            <a:xfrm>
              <a:off x="-3222" y="4711543"/>
              <a:ext cx="1979712" cy="2074449"/>
            </a:xfrm>
            <a:prstGeom prst="rect">
              <a:avLst/>
            </a:prstGeom>
            <a:noFill/>
            <a:ln>
              <a:noFill/>
            </a:ln>
          </p:spPr>
        </p:pic>
        <p:sp>
          <p:nvSpPr>
            <p:cNvPr id="353" name="Google Shape;353;p28"/>
            <p:cNvSpPr/>
            <p:nvPr/>
          </p:nvSpPr>
          <p:spPr>
            <a:xfrm>
              <a:off x="1400426" y="4711543"/>
              <a:ext cx="57606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54" name="Google Shape;354;p28"/>
          <p:cNvSpPr txBox="1">
            <a:spLocks noGrp="1"/>
          </p:cNvSpPr>
          <p:nvPr>
            <p:ph type="body" idx="1"/>
          </p:nvPr>
        </p:nvSpPr>
        <p:spPr>
          <a:xfrm>
            <a:off x="652625" y="2470533"/>
            <a:ext cx="7840500" cy="3389735"/>
          </a:xfrm>
          <a:prstGeom prst="rect">
            <a:avLst/>
          </a:prstGeom>
          <a:noFill/>
          <a:ln>
            <a:noFill/>
          </a:ln>
        </p:spPr>
        <p:txBody>
          <a:bodyPr spcFirstLastPara="1" wrap="square" lIns="0" tIns="0" rIns="0" bIns="0" anchor="t" anchorCtr="0">
            <a:noAutofit/>
          </a:bodyPr>
          <a:lstStyle/>
          <a:p>
            <a:pPr marL="0" lvl="0" indent="0" algn="l" rtl="0">
              <a:lnSpc>
                <a:spcPct val="92857"/>
              </a:lnSpc>
              <a:spcBef>
                <a:spcPts val="0"/>
              </a:spcBef>
              <a:spcAft>
                <a:spcPts val="0"/>
              </a:spcAft>
              <a:buSzPts val="2800"/>
              <a:buNone/>
            </a:pPr>
            <a:r>
              <a:rPr lang="de-DE" b="1" dirty="0"/>
              <a:t>2.4 Kultursensible Beratungsangebote für Menschen mit Demenz und</a:t>
            </a:r>
            <a:br>
              <a:rPr lang="de-DE" b="1" dirty="0"/>
            </a:br>
            <a:r>
              <a:rPr lang="de-DE" b="1" dirty="0"/>
              <a:t>      ihre Angehörigen  aus- und aufbauen</a:t>
            </a:r>
          </a:p>
          <a:p>
            <a:pPr marL="0" lvl="0" indent="0" algn="l" rtl="0">
              <a:lnSpc>
                <a:spcPct val="92857"/>
              </a:lnSpc>
              <a:spcBef>
                <a:spcPts val="0"/>
              </a:spcBef>
              <a:spcAft>
                <a:spcPts val="0"/>
              </a:spcAft>
              <a:buSzPts val="2800"/>
              <a:buNone/>
            </a:pPr>
            <a:endParaRPr b="1" dirty="0"/>
          </a:p>
          <a:p>
            <a:pPr marL="0" lvl="0" indent="0" algn="l" rtl="0">
              <a:lnSpc>
                <a:spcPct val="92857"/>
              </a:lnSpc>
              <a:spcBef>
                <a:spcPts val="0"/>
              </a:spcBef>
              <a:spcAft>
                <a:spcPts val="0"/>
              </a:spcAft>
              <a:buSzPts val="2800"/>
              <a:buNone/>
            </a:pPr>
            <a:r>
              <a:rPr lang="de-DE" b="1" dirty="0"/>
              <a:t>2.5 Inanspruchnahme von Schulungen durch Angehörige zum Thema</a:t>
            </a:r>
            <a:br>
              <a:rPr lang="de-DE" b="1" dirty="0"/>
            </a:br>
            <a:r>
              <a:rPr lang="de-DE" b="1" dirty="0"/>
              <a:t>      Pflege und Demenz erhöhen</a:t>
            </a:r>
          </a:p>
          <a:p>
            <a:pPr marL="0" lvl="0" indent="0" algn="l" rtl="0">
              <a:lnSpc>
                <a:spcPct val="92857"/>
              </a:lnSpc>
              <a:spcBef>
                <a:spcPts val="0"/>
              </a:spcBef>
              <a:spcAft>
                <a:spcPts val="0"/>
              </a:spcAft>
              <a:buSzPts val="2800"/>
              <a:buNone/>
            </a:pPr>
            <a:endParaRPr b="1" dirty="0"/>
          </a:p>
          <a:p>
            <a:pPr marL="0" lvl="0" indent="0" algn="l" rtl="0">
              <a:lnSpc>
                <a:spcPct val="92857"/>
              </a:lnSpc>
              <a:spcBef>
                <a:spcPts val="0"/>
              </a:spcBef>
              <a:spcAft>
                <a:spcPts val="0"/>
              </a:spcAft>
              <a:buSzPts val="2800"/>
              <a:buNone/>
            </a:pPr>
            <a:r>
              <a:rPr lang="de-DE" b="1" dirty="0"/>
              <a:t>2.6 Vereinbarkeit von Pflege und Beruf für Frauen und Männer</a:t>
            </a:r>
            <a:br>
              <a:rPr lang="de-DE" b="1" dirty="0"/>
            </a:br>
            <a:r>
              <a:rPr lang="de-DE" b="1" dirty="0"/>
              <a:t>      verbessern</a:t>
            </a:r>
          </a:p>
          <a:p>
            <a:pPr marL="0" lvl="0" indent="0" algn="l" rtl="0">
              <a:lnSpc>
                <a:spcPct val="92857"/>
              </a:lnSpc>
              <a:spcBef>
                <a:spcPts val="0"/>
              </a:spcBef>
              <a:spcAft>
                <a:spcPts val="0"/>
              </a:spcAft>
              <a:buSzPts val="2800"/>
              <a:buNone/>
            </a:pPr>
            <a:endParaRPr b="1" dirty="0"/>
          </a:p>
          <a:p>
            <a:pPr marL="0" lvl="0" indent="0" algn="l" rtl="0">
              <a:lnSpc>
                <a:spcPct val="92857"/>
              </a:lnSpc>
              <a:spcBef>
                <a:spcPts val="0"/>
              </a:spcBef>
              <a:spcAft>
                <a:spcPts val="0"/>
              </a:spcAft>
              <a:buSzPts val="2800"/>
              <a:buNone/>
            </a:pPr>
            <a:r>
              <a:rPr lang="de-DE" b="1" dirty="0"/>
              <a:t>2.8 Angebote zur Prävention und Rehabilitation für Angehörige von</a:t>
            </a:r>
            <a:br>
              <a:rPr lang="de-DE" b="1" dirty="0"/>
            </a:br>
            <a:r>
              <a:rPr lang="de-DE" b="1" dirty="0"/>
              <a:t>      Menschen mit Demenz  auf- und ausbauen</a:t>
            </a:r>
            <a:endParaRPr b="1" dirty="0"/>
          </a:p>
          <a:p>
            <a:pPr marL="0" lvl="0" indent="0" algn="l" rtl="0">
              <a:lnSpc>
                <a:spcPct val="92857"/>
              </a:lnSpc>
              <a:spcBef>
                <a:spcPts val="0"/>
              </a:spcBef>
              <a:spcAft>
                <a:spcPts val="0"/>
              </a:spcAft>
              <a:buSzPts val="2800"/>
              <a:buNone/>
            </a:pPr>
            <a:endParaRPr b="1" dirty="0"/>
          </a:p>
          <a:p>
            <a:pPr marL="0" lvl="0" indent="0" algn="l" rtl="0">
              <a:lnSpc>
                <a:spcPct val="92857"/>
              </a:lnSpc>
              <a:spcBef>
                <a:spcPts val="0"/>
              </a:spcBef>
              <a:spcAft>
                <a:spcPts val="0"/>
              </a:spcAft>
              <a:buSzPts val="2800"/>
              <a:buNone/>
            </a:pPr>
            <a:r>
              <a:rPr lang="de-DE" b="1" dirty="0"/>
              <a:t>3.3 Demenzsensible Versorgung im Krankenhaus verbessern</a:t>
            </a:r>
            <a:endParaRPr b="1" dirty="0"/>
          </a:p>
          <a:p>
            <a:pPr marL="0" lvl="0" indent="0" algn="l" rtl="0">
              <a:lnSpc>
                <a:spcPct val="92857"/>
              </a:lnSpc>
              <a:spcBef>
                <a:spcPts val="0"/>
              </a:spcBef>
              <a:spcAft>
                <a:spcPts val="0"/>
              </a:spcAft>
              <a:buSzPts val="2800"/>
              <a:buNone/>
            </a:pPr>
            <a:endParaRPr sz="1400" b="1" dirty="0"/>
          </a:p>
          <a:p>
            <a:pPr marL="0" lvl="0" indent="0" algn="l" rtl="0">
              <a:lnSpc>
                <a:spcPct val="144444"/>
              </a:lnSpc>
              <a:spcBef>
                <a:spcPts val="0"/>
              </a:spcBef>
              <a:spcAft>
                <a:spcPts val="0"/>
              </a:spcAft>
              <a:buSzPts val="1800"/>
              <a:buNone/>
            </a:pPr>
            <a:endParaRPr dirty="0">
              <a:solidFill>
                <a:srgbClr val="AE0060"/>
              </a:solidFill>
            </a:endParaRPr>
          </a:p>
        </p:txBody>
      </p:sp>
      <p:sp>
        <p:nvSpPr>
          <p:cNvPr id="8" name="Google Shape;343;p27">
            <a:extLst>
              <a:ext uri="{FF2B5EF4-FFF2-40B4-BE49-F238E27FC236}">
                <a16:creationId xmlns:a16="http://schemas.microsoft.com/office/drawing/2014/main" id="{8AB405C3-4666-4100-8863-1D2217EC9B9C}"/>
              </a:ext>
            </a:extLst>
          </p:cNvPr>
          <p:cNvSpPr txBox="1">
            <a:spLocks/>
          </p:cNvSpPr>
          <p:nvPr/>
        </p:nvSpPr>
        <p:spPr>
          <a:xfrm>
            <a:off x="863600" y="1128177"/>
            <a:ext cx="7629525" cy="87947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77777"/>
              </a:lnSpc>
              <a:spcBef>
                <a:spcPts val="0"/>
              </a:spcBef>
              <a:spcAft>
                <a:spcPts val="0"/>
              </a:spcAft>
              <a:buClr>
                <a:srgbClr val="000000"/>
              </a:buClr>
              <a:buSzPts val="1400"/>
              <a:buFont typeface="Arial"/>
              <a:buNone/>
              <a:defRPr sz="2400" b="1" i="0" u="none" strike="noStrike" cap="none">
                <a:solidFill>
                  <a:srgbClr val="AE0060"/>
                </a:solidFill>
                <a:latin typeface="Arial"/>
                <a:ea typeface="Arial"/>
                <a:cs typeface="Arial"/>
                <a:sym typeface="Arial"/>
              </a:defRPr>
            </a:lvl1pPr>
            <a:lvl2pPr marR="0" lvl="1"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2pPr>
            <a:lvl3pPr marR="0" lvl="2"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3pPr>
            <a:lvl4pPr marR="0" lvl="3"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4pPr>
            <a:lvl5pPr marR="0" lvl="4"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5pPr>
            <a:lvl6pPr marR="0" lvl="5"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6pPr>
            <a:lvl7pPr marR="0" lvl="6"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7pPr>
            <a:lvl8pPr marR="0" lvl="7"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8pPr>
            <a:lvl9pPr marR="0" lvl="8" algn="l" rtl="0">
              <a:lnSpc>
                <a:spcPct val="177777"/>
              </a:lnSpc>
              <a:spcBef>
                <a:spcPts val="0"/>
              </a:spcBef>
              <a:spcAft>
                <a:spcPts val="0"/>
              </a:spcAft>
              <a:buClr>
                <a:srgbClr val="000000"/>
              </a:buClr>
              <a:buSzPts val="1400"/>
              <a:buFont typeface="Arial"/>
              <a:buNone/>
              <a:defRPr sz="2400" b="1" i="0" u="none" strike="noStrike" cap="none">
                <a:solidFill>
                  <a:srgbClr val="CC0000"/>
                </a:solidFill>
                <a:latin typeface="Arial"/>
                <a:ea typeface="Arial"/>
                <a:cs typeface="Arial"/>
                <a:sym typeface="Arial"/>
              </a:defRPr>
            </a:lvl9pPr>
          </a:lstStyle>
          <a:p>
            <a:pPr algn="ctr">
              <a:lnSpc>
                <a:spcPct val="133333"/>
              </a:lnSpc>
            </a:pPr>
            <a:r>
              <a:rPr lang="de-DE" dirty="0"/>
              <a:t>Grundsätzliche Themen aus Sicht der Alzheimer Gesellschaft Niedersachsen e.V.</a:t>
            </a:r>
          </a:p>
        </p:txBody>
      </p:sp>
    </p:spTree>
    <p:extLst>
      <p:ext uri="{BB962C8B-B14F-4D97-AF65-F5344CB8AC3E}">
        <p14:creationId xmlns:p14="http://schemas.microsoft.com/office/powerpoint/2010/main" val="117264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Warum eine Nationale Demenzstrategie?</a:t>
            </a:r>
            <a:endParaRPr/>
          </a:p>
        </p:txBody>
      </p:sp>
      <p:sp>
        <p:nvSpPr>
          <p:cNvPr id="93" name="Google Shape;93;p3"/>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3</a:t>
            </a:fld>
            <a:endParaRPr/>
          </a:p>
        </p:txBody>
      </p:sp>
      <p:cxnSp>
        <p:nvCxnSpPr>
          <p:cNvPr id="94" name="Google Shape;94;p3"/>
          <p:cNvCxnSpPr>
            <a:stCxn id="95" idx="3"/>
            <a:endCxn id="96" idx="1"/>
          </p:cNvCxnSpPr>
          <p:nvPr/>
        </p:nvCxnSpPr>
        <p:spPr>
          <a:xfrm>
            <a:off x="2856519" y="2469471"/>
            <a:ext cx="258600" cy="0"/>
          </a:xfrm>
          <a:prstGeom prst="straightConnector1">
            <a:avLst/>
          </a:prstGeom>
          <a:noFill/>
          <a:ln w="9525" cap="flat" cmpd="sng">
            <a:solidFill>
              <a:srgbClr val="AE0060"/>
            </a:solidFill>
            <a:prstDash val="solid"/>
            <a:miter lim="800000"/>
            <a:headEnd type="none" w="sm" len="sm"/>
            <a:tailEnd type="triangle" w="med" len="med"/>
          </a:ln>
        </p:spPr>
      </p:cxnSp>
      <p:sp>
        <p:nvSpPr>
          <p:cNvPr id="96" name="Google Shape;96;p3"/>
          <p:cNvSpPr/>
          <p:nvPr/>
        </p:nvSpPr>
        <p:spPr>
          <a:xfrm>
            <a:off x="3115002" y="2111927"/>
            <a:ext cx="2566667" cy="715089"/>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Nationale Demenzstrategie</a:t>
            </a:r>
            <a:endParaRPr sz="1200" b="0" i="0" u="none" strike="noStrike" cap="none">
              <a:solidFill>
                <a:schemeClr val="dk1"/>
              </a:solidFill>
              <a:latin typeface="Arial"/>
              <a:ea typeface="Arial"/>
              <a:cs typeface="Arial"/>
              <a:sym typeface="Arial"/>
            </a:endParaRPr>
          </a:p>
        </p:txBody>
      </p:sp>
      <p:sp>
        <p:nvSpPr>
          <p:cNvPr id="95" name="Google Shape;95;p3"/>
          <p:cNvSpPr/>
          <p:nvPr/>
        </p:nvSpPr>
        <p:spPr>
          <a:xfrm>
            <a:off x="594722" y="2060848"/>
            <a:ext cx="2261797" cy="817245"/>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Herausforderungen im Zusammenhang mit Demenz</a:t>
            </a:r>
            <a:endParaRPr sz="1400" b="0" i="0" u="none" strike="noStrike" cap="none">
              <a:solidFill>
                <a:schemeClr val="dk1"/>
              </a:solidFill>
              <a:latin typeface="Arial"/>
              <a:ea typeface="Arial"/>
              <a:cs typeface="Arial"/>
              <a:sym typeface="Arial"/>
            </a:endParaRPr>
          </a:p>
        </p:txBody>
      </p:sp>
      <p:sp>
        <p:nvSpPr>
          <p:cNvPr id="97" name="Google Shape;97;p3"/>
          <p:cNvSpPr/>
          <p:nvPr/>
        </p:nvSpPr>
        <p:spPr>
          <a:xfrm>
            <a:off x="5940152" y="2060848"/>
            <a:ext cx="2438738" cy="817245"/>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Arial"/>
                <a:ea typeface="Arial"/>
                <a:cs typeface="Arial"/>
                <a:sym typeface="Arial"/>
              </a:rPr>
              <a:t>Verbesserte Lebens-situation von Menschen mit Demenz und Angehörigen</a:t>
            </a:r>
            <a:endParaRPr sz="1400" b="0" i="0" u="none" strike="noStrike" cap="none">
              <a:solidFill>
                <a:schemeClr val="dk1"/>
              </a:solidFill>
              <a:latin typeface="Arial"/>
              <a:ea typeface="Arial"/>
              <a:cs typeface="Arial"/>
              <a:sym typeface="Arial"/>
            </a:endParaRPr>
          </a:p>
        </p:txBody>
      </p:sp>
      <p:cxnSp>
        <p:nvCxnSpPr>
          <p:cNvPr id="98" name="Google Shape;98;p3"/>
          <p:cNvCxnSpPr>
            <a:stCxn id="96" idx="3"/>
            <a:endCxn id="97" idx="1"/>
          </p:cNvCxnSpPr>
          <p:nvPr/>
        </p:nvCxnSpPr>
        <p:spPr>
          <a:xfrm>
            <a:off x="5681669" y="2469471"/>
            <a:ext cx="258600" cy="0"/>
          </a:xfrm>
          <a:prstGeom prst="straightConnector1">
            <a:avLst/>
          </a:prstGeom>
          <a:noFill/>
          <a:ln w="9525" cap="flat" cmpd="sng">
            <a:solidFill>
              <a:srgbClr val="AE0060"/>
            </a:solidFill>
            <a:prstDash val="solid"/>
            <a:miter lim="800000"/>
            <a:headEnd type="none" w="sm" len="sm"/>
            <a:tailEnd type="triangle" w="med" len="med"/>
          </a:ln>
        </p:spPr>
      </p:cxnSp>
      <p:sp>
        <p:nvSpPr>
          <p:cNvPr id="99" name="Google Shape;99;p3"/>
          <p:cNvSpPr/>
          <p:nvPr/>
        </p:nvSpPr>
        <p:spPr>
          <a:xfrm>
            <a:off x="467544" y="3286716"/>
            <a:ext cx="8136904" cy="19082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1800"/>
              <a:buFont typeface="Arial"/>
              <a:buChar char="•"/>
            </a:pPr>
            <a:r>
              <a:rPr lang="de-DE" sz="1800" b="0" i="0" u="none" strike="noStrike" cap="none">
                <a:solidFill>
                  <a:schemeClr val="dk1"/>
                </a:solidFill>
                <a:latin typeface="Arial"/>
                <a:ea typeface="Arial"/>
                <a:cs typeface="Arial"/>
                <a:sym typeface="Arial"/>
              </a:rPr>
              <a:t>In Deutschland leben ca. 1,6 Millionen Menschen mit einer Demenz. Bis zum Jahr 2050 wird die Zahl der Betroffenen voraussichtlich auf ca. 2,8 Millionen steigen.</a:t>
            </a:r>
            <a:r>
              <a:rPr lang="de-DE" sz="1600" b="0" i="0" u="none" strike="noStrike" cap="none" baseline="30000">
                <a:solidFill>
                  <a:schemeClr val="dk1"/>
                </a:solidFill>
                <a:latin typeface="Arial"/>
                <a:ea typeface="Arial"/>
                <a:cs typeface="Arial"/>
                <a:sym typeface="Arial"/>
              </a:rPr>
              <a:t>1</a:t>
            </a:r>
            <a:endParaRPr sz="1100" b="0" i="0" u="none" strike="noStrike" cap="none">
              <a:solidFill>
                <a:srgbClr val="FF0000"/>
              </a:solidFill>
              <a:latin typeface="Arial"/>
              <a:ea typeface="Arial"/>
              <a:cs typeface="Arial"/>
              <a:sym typeface="Arial"/>
            </a:endParaRPr>
          </a:p>
          <a:p>
            <a:pPr marL="342900" marR="0" lvl="0" indent="-342900" algn="l" rtl="0">
              <a:lnSpc>
                <a:spcPct val="100000"/>
              </a:lnSpc>
              <a:spcBef>
                <a:spcPts val="600"/>
              </a:spcBef>
              <a:spcAft>
                <a:spcPts val="0"/>
              </a:spcAft>
              <a:buClr>
                <a:srgbClr val="C00000"/>
              </a:buClr>
              <a:buSzPts val="1800"/>
              <a:buFont typeface="Arial"/>
              <a:buChar char="•"/>
            </a:pPr>
            <a:r>
              <a:rPr lang="de-DE" sz="1800" b="0" i="0" u="none" strike="noStrike" cap="none">
                <a:solidFill>
                  <a:schemeClr val="dk1"/>
                </a:solidFill>
                <a:latin typeface="Arial"/>
                <a:ea typeface="Arial"/>
                <a:cs typeface="Arial"/>
                <a:sym typeface="Arial"/>
              </a:rPr>
              <a:t>Das Erkrankungsrisiko steigt mit dem Alter.</a:t>
            </a:r>
            <a:r>
              <a:rPr lang="de-DE" sz="1600" b="0" i="0" u="none" strike="noStrike" cap="none" baseline="30000">
                <a:solidFill>
                  <a:schemeClr val="dk1"/>
                </a:solidFill>
                <a:latin typeface="Arial"/>
                <a:ea typeface="Arial"/>
                <a:cs typeface="Arial"/>
                <a:sym typeface="Arial"/>
              </a:rPr>
              <a:t>2</a:t>
            </a:r>
            <a:endParaRPr sz="11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C00000"/>
              </a:buClr>
              <a:buSzPts val="1800"/>
              <a:buFont typeface="Arial"/>
              <a:buChar char="•"/>
            </a:pPr>
            <a:r>
              <a:rPr lang="de-DE" sz="1800" b="0" i="0" u="none" strike="noStrike" cap="none">
                <a:solidFill>
                  <a:schemeClr val="dk1"/>
                </a:solidFill>
                <a:latin typeface="Arial"/>
                <a:ea typeface="Arial"/>
                <a:cs typeface="Arial"/>
                <a:sym typeface="Arial"/>
              </a:rPr>
              <a:t>Menschen mit Demenz haben zunehmende Schwierigkeiten mit dem Gedächtnis, dem Denken und bei der Bewältigung von Alltagsaufgaben.</a:t>
            </a:r>
            <a:r>
              <a:rPr lang="de-DE" sz="1600" b="0" i="0" u="none" strike="noStrike" cap="none" baseline="30000">
                <a:solidFill>
                  <a:schemeClr val="dk1"/>
                </a:solidFill>
                <a:latin typeface="Arial"/>
                <a:ea typeface="Arial"/>
                <a:cs typeface="Arial"/>
                <a:sym typeface="Arial"/>
              </a:rPr>
              <a:t>3</a:t>
            </a:r>
            <a:endParaRPr sz="1100" b="0" i="0" u="none" strike="noStrike" cap="none">
              <a:solidFill>
                <a:schemeClr val="dk1"/>
              </a:solidFill>
              <a:latin typeface="Arial"/>
              <a:ea typeface="Arial"/>
              <a:cs typeface="Arial"/>
              <a:sym typeface="Arial"/>
            </a:endParaRPr>
          </a:p>
        </p:txBody>
      </p:sp>
      <p:sp>
        <p:nvSpPr>
          <p:cNvPr id="100" name="Google Shape;100;p3"/>
          <p:cNvSpPr/>
          <p:nvPr/>
        </p:nvSpPr>
        <p:spPr>
          <a:xfrm>
            <a:off x="467544" y="5877054"/>
            <a:ext cx="8136904" cy="5386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de-DE" sz="900" b="1" i="0" u="none" strike="noStrike" cap="none">
                <a:solidFill>
                  <a:schemeClr val="dk1"/>
                </a:solidFill>
                <a:latin typeface="Arial"/>
                <a:ea typeface="Arial"/>
                <a:cs typeface="Arial"/>
                <a:sym typeface="Arial"/>
              </a:rPr>
              <a:t>1</a:t>
            </a:r>
            <a:r>
              <a:rPr lang="de-DE" sz="900" b="0" i="0" u="none" strike="noStrike" cap="none">
                <a:solidFill>
                  <a:schemeClr val="dk1"/>
                </a:solidFill>
                <a:latin typeface="Arial"/>
                <a:ea typeface="Arial"/>
                <a:cs typeface="Arial"/>
                <a:sym typeface="Arial"/>
              </a:rPr>
              <a:t> Alzheimer Europe (2019): </a:t>
            </a:r>
            <a:r>
              <a:rPr lang="de-DE" sz="900" b="0" i="1" u="none" strike="noStrike" cap="none">
                <a:solidFill>
                  <a:schemeClr val="dk1"/>
                </a:solidFill>
                <a:latin typeface="Arial"/>
                <a:ea typeface="Arial"/>
                <a:cs typeface="Arial"/>
                <a:sym typeface="Arial"/>
              </a:rPr>
              <a:t>Dementia in Europe Yearbook 2018 Comparison of national dementia strategies in Europe </a:t>
            </a:r>
            <a:r>
              <a:rPr lang="de-DE" sz="900" b="0" i="0" u="none" strike="noStrike" cap="none">
                <a:solidFill>
                  <a:schemeClr val="dk1"/>
                </a:solidFill>
                <a:latin typeface="Arial"/>
                <a:ea typeface="Arial"/>
                <a:cs typeface="Arial"/>
                <a:sym typeface="Arial"/>
              </a:rPr>
              <a:t>Luxemburg Alzheimer Europe. </a:t>
            </a:r>
            <a:r>
              <a:rPr lang="de-DE" sz="900" b="1" i="0" u="none" strike="noStrike" cap="none">
                <a:solidFill>
                  <a:schemeClr val="dk1"/>
                </a:solidFill>
                <a:latin typeface="Arial"/>
                <a:ea typeface="Arial"/>
                <a:cs typeface="Arial"/>
                <a:sym typeface="Arial"/>
              </a:rPr>
              <a:t>2</a:t>
            </a:r>
            <a:r>
              <a:rPr lang="de-DE" sz="900" b="0" i="0" u="none" strike="noStrike" cap="none">
                <a:solidFill>
                  <a:schemeClr val="dk1"/>
                </a:solidFill>
                <a:latin typeface="Arial"/>
                <a:ea typeface="Arial"/>
                <a:cs typeface="Arial"/>
                <a:sym typeface="Arial"/>
              </a:rPr>
              <a:t> Livingston, Gill  et al. (2017): Dementia prevention, intervention, and care, in: </a:t>
            </a:r>
            <a:r>
              <a:rPr lang="de-DE" sz="900" b="0" i="1" u="none" strike="noStrike" cap="none">
                <a:solidFill>
                  <a:schemeClr val="dk1"/>
                </a:solidFill>
                <a:latin typeface="Arial"/>
                <a:ea typeface="Arial"/>
                <a:cs typeface="Arial"/>
                <a:sym typeface="Arial"/>
              </a:rPr>
              <a:t>The Lancet</a:t>
            </a:r>
            <a:r>
              <a:rPr lang="de-DE" sz="900" b="0" i="0" u="none" strike="noStrike" cap="none">
                <a:solidFill>
                  <a:schemeClr val="dk1"/>
                </a:solidFill>
                <a:latin typeface="Arial"/>
                <a:ea typeface="Arial"/>
                <a:cs typeface="Arial"/>
                <a:sym typeface="Arial"/>
              </a:rPr>
              <a:t>, Jg. 390(10113), S. 2673-2734. </a:t>
            </a:r>
            <a:r>
              <a:rPr lang="de-DE" sz="900" b="1" i="0" u="none" strike="noStrike" cap="none">
                <a:solidFill>
                  <a:schemeClr val="dk1"/>
                </a:solidFill>
                <a:latin typeface="Arial"/>
                <a:ea typeface="Arial"/>
                <a:cs typeface="Arial"/>
                <a:sym typeface="Arial"/>
              </a:rPr>
              <a:t>3</a:t>
            </a:r>
            <a:r>
              <a:rPr lang="de-DE" sz="900" b="0" i="0" u="none" strike="noStrike" cap="none">
                <a:solidFill>
                  <a:schemeClr val="dk1"/>
                </a:solidFill>
                <a:latin typeface="Arial"/>
                <a:ea typeface="Arial"/>
                <a:cs typeface="Arial"/>
                <a:sym typeface="Arial"/>
              </a:rPr>
              <a:t> World Health Organization (2019). "Dementia. Key facts." Retrieved 04.06.2020, from www.who.int/en/news-room/fact-sheets/detail/dementia</a:t>
            </a:r>
            <a:r>
              <a:rPr lang="de-DE" sz="1050" b="0" i="0" u="none" strike="noStrike" cap="none">
                <a:solidFill>
                  <a:schemeClr val="dk1"/>
                </a:solidFill>
                <a:latin typeface="Arial"/>
                <a:ea typeface="Arial"/>
                <a:cs typeface="Arial"/>
                <a:sym typeface="Arial"/>
              </a:rPr>
              <a:t>. </a:t>
            </a:r>
            <a:endParaRPr sz="105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8"/>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30</a:t>
            </a:fld>
            <a:endParaRPr/>
          </a:p>
        </p:txBody>
      </p:sp>
      <p:grpSp>
        <p:nvGrpSpPr>
          <p:cNvPr id="351" name="Google Shape;351;p28"/>
          <p:cNvGrpSpPr/>
          <p:nvPr/>
        </p:nvGrpSpPr>
        <p:grpSpPr>
          <a:xfrm>
            <a:off x="20767" y="4786029"/>
            <a:ext cx="1979712" cy="2074449"/>
            <a:chOff x="-3222" y="4711543"/>
            <a:chExt cx="1979712" cy="2074449"/>
          </a:xfrm>
        </p:grpSpPr>
        <p:pic>
          <p:nvPicPr>
            <p:cNvPr id="352" name="Google Shape;352;p28"/>
            <p:cNvPicPr preferRelativeResize="0"/>
            <p:nvPr/>
          </p:nvPicPr>
          <p:blipFill rotWithShape="1">
            <a:blip r:embed="rId3">
              <a:alphaModFix/>
            </a:blip>
            <a:srcRect t="50000" r="75200" b="3801"/>
            <a:stretch/>
          </p:blipFill>
          <p:spPr>
            <a:xfrm>
              <a:off x="-3222" y="4711543"/>
              <a:ext cx="1979712" cy="2074449"/>
            </a:xfrm>
            <a:prstGeom prst="rect">
              <a:avLst/>
            </a:prstGeom>
            <a:noFill/>
            <a:ln>
              <a:noFill/>
            </a:ln>
          </p:spPr>
        </p:pic>
        <p:sp>
          <p:nvSpPr>
            <p:cNvPr id="353" name="Google Shape;353;p28"/>
            <p:cNvSpPr/>
            <p:nvPr/>
          </p:nvSpPr>
          <p:spPr>
            <a:xfrm>
              <a:off x="1400426" y="4711543"/>
              <a:ext cx="576064" cy="50405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354" name="Google Shape;354;p28"/>
          <p:cNvSpPr txBox="1">
            <a:spLocks noGrp="1"/>
          </p:cNvSpPr>
          <p:nvPr>
            <p:ph type="body" idx="1"/>
          </p:nvPr>
        </p:nvSpPr>
        <p:spPr>
          <a:xfrm>
            <a:off x="652350" y="1257550"/>
            <a:ext cx="7840500" cy="310365"/>
          </a:xfrm>
          <a:prstGeom prst="rect">
            <a:avLst/>
          </a:prstGeom>
          <a:noFill/>
          <a:ln>
            <a:noFill/>
          </a:ln>
        </p:spPr>
        <p:txBody>
          <a:bodyPr spcFirstLastPara="1" wrap="square" lIns="0" tIns="0" rIns="0" bIns="0" anchor="t" anchorCtr="0">
            <a:noAutofit/>
          </a:bodyPr>
          <a:lstStyle/>
          <a:p>
            <a:pPr marL="0" lvl="0" indent="0" algn="l" rtl="0">
              <a:lnSpc>
                <a:spcPct val="92857"/>
              </a:lnSpc>
              <a:spcBef>
                <a:spcPts val="0"/>
              </a:spcBef>
              <a:spcAft>
                <a:spcPts val="0"/>
              </a:spcAft>
              <a:buSzPts val="2800"/>
              <a:buNone/>
            </a:pPr>
            <a:endParaRPr sz="1400" b="1" dirty="0"/>
          </a:p>
          <a:p>
            <a:pPr marL="0" lvl="0" indent="0" algn="l" rtl="0">
              <a:lnSpc>
                <a:spcPct val="92857"/>
              </a:lnSpc>
              <a:spcBef>
                <a:spcPts val="0"/>
              </a:spcBef>
              <a:spcAft>
                <a:spcPts val="0"/>
              </a:spcAft>
              <a:buSzPts val="2800"/>
              <a:buNone/>
            </a:pPr>
            <a:endParaRPr sz="1400" b="1" dirty="0"/>
          </a:p>
          <a:p>
            <a:pPr marL="342900" lvl="0" indent="-228600" algn="l" rtl="0">
              <a:lnSpc>
                <a:spcPct val="144444"/>
              </a:lnSpc>
              <a:spcBef>
                <a:spcPts val="0"/>
              </a:spcBef>
              <a:spcAft>
                <a:spcPts val="0"/>
              </a:spcAft>
              <a:buSzPts val="1800"/>
              <a:buNone/>
            </a:pPr>
            <a:endParaRPr b="1" dirty="0"/>
          </a:p>
          <a:p>
            <a:pPr marL="0" lvl="0" indent="0" algn="l" rtl="0">
              <a:lnSpc>
                <a:spcPct val="144444"/>
              </a:lnSpc>
              <a:spcBef>
                <a:spcPts val="0"/>
              </a:spcBef>
              <a:spcAft>
                <a:spcPts val="0"/>
              </a:spcAft>
              <a:buSzPts val="1800"/>
              <a:buNone/>
            </a:pPr>
            <a:endParaRPr dirty="0">
              <a:solidFill>
                <a:srgbClr val="AE0060"/>
              </a:solidFill>
            </a:endParaRPr>
          </a:p>
        </p:txBody>
      </p:sp>
      <p:sp>
        <p:nvSpPr>
          <p:cNvPr id="8" name="Textfeld 7">
            <a:extLst>
              <a:ext uri="{FF2B5EF4-FFF2-40B4-BE49-F238E27FC236}">
                <a16:creationId xmlns:a16="http://schemas.microsoft.com/office/drawing/2014/main" id="{F72DA6C0-647C-4E53-8C8A-4D122263382B}"/>
              </a:ext>
            </a:extLst>
          </p:cNvPr>
          <p:cNvSpPr txBox="1"/>
          <p:nvPr/>
        </p:nvSpPr>
        <p:spPr>
          <a:xfrm>
            <a:off x="1166648" y="1391871"/>
            <a:ext cx="7517900" cy="2554545"/>
          </a:xfrm>
          <a:prstGeom prst="rect">
            <a:avLst/>
          </a:prstGeom>
          <a:noFill/>
        </p:spPr>
        <p:txBody>
          <a:bodyPr wrap="square">
            <a:spAutoFit/>
          </a:bodyPr>
          <a:lstStyle/>
          <a:p>
            <a:pPr marL="0" indent="0" algn="ctr">
              <a:buNone/>
            </a:pPr>
            <a:r>
              <a:rPr lang="de-DE" sz="2000" b="1" dirty="0"/>
              <a:t>Vielen Dank für Ihre Aufmerksamkeit</a:t>
            </a:r>
          </a:p>
          <a:p>
            <a:pPr marL="0" indent="0" algn="ctr">
              <a:buNone/>
            </a:pPr>
            <a:endParaRPr lang="de-DE" b="1" dirty="0"/>
          </a:p>
          <a:p>
            <a:pPr marL="0" indent="0" algn="ctr">
              <a:buNone/>
            </a:pPr>
            <a:endParaRPr lang="de-DE" b="1" dirty="0"/>
          </a:p>
          <a:p>
            <a:pPr marL="0" indent="0" algn="ctr">
              <a:buNone/>
            </a:pPr>
            <a:r>
              <a:rPr lang="de-DE" b="1" dirty="0"/>
              <a:t>Nähere Informationen zu der Nationalen Demenzstrategie </a:t>
            </a:r>
          </a:p>
          <a:p>
            <a:pPr marL="0" indent="0" algn="ctr">
              <a:buNone/>
            </a:pPr>
            <a:endParaRPr lang="de-DE" b="1" dirty="0"/>
          </a:p>
          <a:p>
            <a:pPr marL="0" indent="0" algn="ctr">
              <a:buNone/>
            </a:pPr>
            <a:endParaRPr lang="de-DE" b="1" dirty="0"/>
          </a:p>
          <a:p>
            <a:pPr marL="0" indent="0" algn="ctr">
              <a:buNone/>
            </a:pPr>
            <a:r>
              <a:rPr lang="de-DE" b="1" dirty="0"/>
              <a:t>finden Sie unter:</a:t>
            </a:r>
          </a:p>
          <a:p>
            <a:pPr marL="0" indent="0" algn="ctr">
              <a:buNone/>
            </a:pPr>
            <a:endParaRPr lang="de-DE" b="1" dirty="0"/>
          </a:p>
          <a:p>
            <a:pPr marL="0" indent="0" algn="ctr">
              <a:buNone/>
            </a:pPr>
            <a:endParaRPr lang="de-DE" b="1" dirty="0"/>
          </a:p>
          <a:p>
            <a:pPr algn="ctr"/>
            <a:endParaRPr lang="de-DE" b="1" dirty="0"/>
          </a:p>
          <a:p>
            <a:pPr marL="0" indent="0" algn="ctr">
              <a:buNone/>
            </a:pPr>
            <a:r>
              <a:rPr lang="de-DE" b="1" dirty="0">
                <a:solidFill>
                  <a:srgbClr val="AE0060"/>
                </a:solidFill>
              </a:rPr>
              <a:t>www.nationale-demenzstrategie.de</a:t>
            </a:r>
            <a:endParaRPr lang="de-DE" dirty="0">
              <a:solidFill>
                <a:srgbClr val="AE0060"/>
              </a:solidFill>
            </a:endParaRPr>
          </a:p>
        </p:txBody>
      </p:sp>
    </p:spTree>
    <p:extLst>
      <p:ext uri="{BB962C8B-B14F-4D97-AF65-F5344CB8AC3E}">
        <p14:creationId xmlns:p14="http://schemas.microsoft.com/office/powerpoint/2010/main" val="382369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Grundlagen und Ausgangspunkte</a:t>
            </a:r>
            <a:endParaRPr/>
          </a:p>
        </p:txBody>
      </p:sp>
      <p:sp>
        <p:nvSpPr>
          <p:cNvPr id="107" name="Google Shape;107;p4"/>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4</a:t>
            </a:fld>
            <a:endParaRPr/>
          </a:p>
        </p:txBody>
      </p:sp>
      <p:sp>
        <p:nvSpPr>
          <p:cNvPr id="108" name="Google Shape;108;p4"/>
          <p:cNvSpPr/>
          <p:nvPr/>
        </p:nvSpPr>
        <p:spPr>
          <a:xfrm>
            <a:off x="619478" y="2829810"/>
            <a:ext cx="1249844" cy="120984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2F2F2"/>
              </a:solidFill>
              <a:latin typeface="Arial"/>
              <a:ea typeface="Arial"/>
              <a:cs typeface="Arial"/>
              <a:sym typeface="Arial"/>
            </a:endParaRPr>
          </a:p>
        </p:txBody>
      </p:sp>
      <p:sp>
        <p:nvSpPr>
          <p:cNvPr id="109" name="Google Shape;109;p4"/>
          <p:cNvSpPr/>
          <p:nvPr/>
        </p:nvSpPr>
        <p:spPr>
          <a:xfrm>
            <a:off x="2322112" y="2829810"/>
            <a:ext cx="1249844" cy="120984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2F2F2"/>
              </a:solidFill>
              <a:latin typeface="Arial"/>
              <a:ea typeface="Arial"/>
              <a:cs typeface="Arial"/>
              <a:sym typeface="Arial"/>
            </a:endParaRPr>
          </a:p>
        </p:txBody>
      </p:sp>
      <p:sp>
        <p:nvSpPr>
          <p:cNvPr id="110" name="Google Shape;110;p4"/>
          <p:cNvSpPr/>
          <p:nvPr/>
        </p:nvSpPr>
        <p:spPr>
          <a:xfrm>
            <a:off x="4021494" y="2829810"/>
            <a:ext cx="1249844" cy="120984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2F2F2"/>
              </a:solidFill>
              <a:latin typeface="Arial"/>
              <a:ea typeface="Arial"/>
              <a:cs typeface="Arial"/>
              <a:sym typeface="Arial"/>
            </a:endParaRPr>
          </a:p>
        </p:txBody>
      </p:sp>
      <p:sp>
        <p:nvSpPr>
          <p:cNvPr id="111" name="Google Shape;111;p4"/>
          <p:cNvSpPr/>
          <p:nvPr/>
        </p:nvSpPr>
        <p:spPr>
          <a:xfrm>
            <a:off x="5724128" y="2829810"/>
            <a:ext cx="1249844" cy="120984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2F2F2"/>
              </a:solidFill>
              <a:latin typeface="Arial"/>
              <a:ea typeface="Arial"/>
              <a:cs typeface="Arial"/>
              <a:sym typeface="Arial"/>
            </a:endParaRPr>
          </a:p>
        </p:txBody>
      </p:sp>
      <p:sp>
        <p:nvSpPr>
          <p:cNvPr id="112" name="Google Shape;112;p4"/>
          <p:cNvSpPr/>
          <p:nvPr/>
        </p:nvSpPr>
        <p:spPr>
          <a:xfrm>
            <a:off x="7426762" y="2826081"/>
            <a:ext cx="1249844" cy="1209844"/>
          </a:xfrm>
          <a:prstGeom prst="ellips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2F2F2"/>
              </a:solidFill>
              <a:latin typeface="Arial"/>
              <a:ea typeface="Arial"/>
              <a:cs typeface="Arial"/>
              <a:sym typeface="Arial"/>
            </a:endParaRPr>
          </a:p>
        </p:txBody>
      </p:sp>
      <p:sp>
        <p:nvSpPr>
          <p:cNvPr id="113" name="Google Shape;113;p4"/>
          <p:cNvSpPr/>
          <p:nvPr/>
        </p:nvSpPr>
        <p:spPr>
          <a:xfrm rot="5400000">
            <a:off x="1904725" y="3338539"/>
            <a:ext cx="410781" cy="248623"/>
          </a:xfrm>
          <a:prstGeom prst="triangle">
            <a:avLst>
              <a:gd name="adj" fmla="val 50000"/>
            </a:avLst>
          </a:prstGeom>
          <a:solidFill>
            <a:srgbClr val="6E1F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14" name="Google Shape;114;p4"/>
          <p:cNvSpPr/>
          <p:nvPr/>
        </p:nvSpPr>
        <p:spPr>
          <a:xfrm rot="5400000">
            <a:off x="3592876" y="3327477"/>
            <a:ext cx="410781" cy="248623"/>
          </a:xfrm>
          <a:prstGeom prst="triangle">
            <a:avLst>
              <a:gd name="adj" fmla="val 50000"/>
            </a:avLst>
          </a:prstGeom>
          <a:solidFill>
            <a:srgbClr val="6E1F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15" name="Google Shape;115;p4"/>
          <p:cNvSpPr/>
          <p:nvPr/>
        </p:nvSpPr>
        <p:spPr>
          <a:xfrm rot="5400000">
            <a:off x="5308713" y="3324416"/>
            <a:ext cx="410781" cy="248623"/>
          </a:xfrm>
          <a:prstGeom prst="triangle">
            <a:avLst>
              <a:gd name="adj" fmla="val 50000"/>
            </a:avLst>
          </a:prstGeom>
          <a:solidFill>
            <a:srgbClr val="6E1F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16" name="Google Shape;116;p4"/>
          <p:cNvSpPr/>
          <p:nvPr/>
        </p:nvSpPr>
        <p:spPr>
          <a:xfrm rot="5400000">
            <a:off x="7031974" y="3315703"/>
            <a:ext cx="410781" cy="248623"/>
          </a:xfrm>
          <a:prstGeom prst="triangle">
            <a:avLst>
              <a:gd name="adj" fmla="val 50000"/>
            </a:avLst>
          </a:prstGeom>
          <a:solidFill>
            <a:srgbClr val="6E1F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17" name="Google Shape;117;p4"/>
          <p:cNvSpPr txBox="1"/>
          <p:nvPr/>
        </p:nvSpPr>
        <p:spPr>
          <a:xfrm>
            <a:off x="2568876" y="3238455"/>
            <a:ext cx="948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2012</a:t>
            </a: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3825419" y="4107857"/>
            <a:ext cx="181171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6E1F47"/>
                </a:solidFill>
                <a:latin typeface="Arial"/>
                <a:ea typeface="Arial"/>
                <a:cs typeface="Arial"/>
                <a:sym typeface="Arial"/>
              </a:rPr>
              <a:t>Neuer Pflegebedürftig-keitsbegriff</a:t>
            </a:r>
            <a:endParaRPr sz="1400" b="1" i="0" u="none" strike="noStrike" cap="none">
              <a:solidFill>
                <a:srgbClr val="6E1F47"/>
              </a:solidFill>
              <a:latin typeface="Arial"/>
              <a:ea typeface="Arial"/>
              <a:cs typeface="Arial"/>
              <a:sym typeface="Arial"/>
            </a:endParaRPr>
          </a:p>
        </p:txBody>
      </p:sp>
      <p:sp>
        <p:nvSpPr>
          <p:cNvPr id="119" name="Google Shape;119;p4"/>
          <p:cNvSpPr txBox="1"/>
          <p:nvPr/>
        </p:nvSpPr>
        <p:spPr>
          <a:xfrm>
            <a:off x="7696345" y="3238455"/>
            <a:ext cx="948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sp>
        <p:nvSpPr>
          <p:cNvPr id="120" name="Google Shape;120;p4"/>
          <p:cNvSpPr txBox="1"/>
          <p:nvPr/>
        </p:nvSpPr>
        <p:spPr>
          <a:xfrm>
            <a:off x="7113053" y="4131186"/>
            <a:ext cx="193809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6E1F47"/>
                </a:solidFill>
                <a:latin typeface="Arial"/>
                <a:ea typeface="Arial"/>
                <a:cs typeface="Arial"/>
                <a:sym typeface="Arial"/>
              </a:rPr>
              <a:t>Kommission „Gleichwertige Lebens-verhältnisse“ </a:t>
            </a:r>
            <a:endParaRPr sz="1400" b="1" i="0" u="none" strike="noStrike" cap="none">
              <a:solidFill>
                <a:srgbClr val="6E1F47"/>
              </a:solidFill>
              <a:latin typeface="Arial"/>
              <a:ea typeface="Arial"/>
              <a:cs typeface="Arial"/>
              <a:sym typeface="Arial"/>
            </a:endParaRPr>
          </a:p>
        </p:txBody>
      </p:sp>
      <p:sp>
        <p:nvSpPr>
          <p:cNvPr id="121" name="Google Shape;121;p4"/>
          <p:cNvSpPr txBox="1"/>
          <p:nvPr/>
        </p:nvSpPr>
        <p:spPr>
          <a:xfrm>
            <a:off x="5967015" y="3233556"/>
            <a:ext cx="948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2019</a:t>
            </a:r>
            <a:endParaRPr sz="1400" b="0" i="0" u="none" strike="noStrike" cap="none">
              <a:solidFill>
                <a:srgbClr val="000000"/>
              </a:solidFill>
              <a:latin typeface="Arial"/>
              <a:ea typeface="Arial"/>
              <a:cs typeface="Arial"/>
              <a:sym typeface="Arial"/>
            </a:endParaRPr>
          </a:p>
        </p:txBody>
      </p:sp>
      <p:sp>
        <p:nvSpPr>
          <p:cNvPr id="122" name="Google Shape;122;p4"/>
          <p:cNvSpPr txBox="1"/>
          <p:nvPr/>
        </p:nvSpPr>
        <p:spPr>
          <a:xfrm>
            <a:off x="5614996" y="4158823"/>
            <a:ext cx="179078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6E1F47"/>
                </a:solidFill>
                <a:latin typeface="Arial"/>
                <a:ea typeface="Arial"/>
                <a:cs typeface="Arial"/>
                <a:sym typeface="Arial"/>
              </a:rPr>
              <a:t>Konzertierte Aktion Pflege</a:t>
            </a:r>
            <a:endParaRPr sz="1400" b="1" i="0" u="none" strike="noStrike" cap="none">
              <a:solidFill>
                <a:srgbClr val="6E1F47"/>
              </a:solidFill>
              <a:latin typeface="Arial"/>
              <a:ea typeface="Arial"/>
              <a:cs typeface="Arial"/>
              <a:sym typeface="Arial"/>
            </a:endParaRPr>
          </a:p>
        </p:txBody>
      </p:sp>
      <p:sp>
        <p:nvSpPr>
          <p:cNvPr id="123" name="Google Shape;123;p4"/>
          <p:cNvSpPr txBox="1"/>
          <p:nvPr/>
        </p:nvSpPr>
        <p:spPr>
          <a:xfrm>
            <a:off x="848669" y="3231600"/>
            <a:ext cx="948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2009</a:t>
            </a:r>
            <a:endParaRPr sz="2000" b="1" i="0" u="none" strike="noStrike" cap="none">
              <a:solidFill>
                <a:schemeClr val="dk1"/>
              </a:solidFill>
              <a:latin typeface="Arial"/>
              <a:ea typeface="Arial"/>
              <a:cs typeface="Arial"/>
              <a:sym typeface="Arial"/>
            </a:endParaRPr>
          </a:p>
        </p:txBody>
      </p:sp>
      <p:sp>
        <p:nvSpPr>
          <p:cNvPr id="124" name="Google Shape;124;p4"/>
          <p:cNvSpPr txBox="1"/>
          <p:nvPr/>
        </p:nvSpPr>
        <p:spPr>
          <a:xfrm>
            <a:off x="444868" y="4107857"/>
            <a:ext cx="184272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6E1F47"/>
                </a:solidFill>
                <a:latin typeface="Arial"/>
                <a:ea typeface="Arial"/>
                <a:cs typeface="Arial"/>
                <a:sym typeface="Arial"/>
              </a:rPr>
              <a:t>Deutsches Zentrum für Neuro-degenerative Erkrankungen</a:t>
            </a:r>
            <a:endParaRPr sz="1400" b="1" i="0" u="none" strike="noStrike" cap="none">
              <a:solidFill>
                <a:srgbClr val="6E1F47"/>
              </a:solidFill>
              <a:latin typeface="Arial"/>
              <a:ea typeface="Arial"/>
              <a:cs typeface="Arial"/>
              <a:sym typeface="Arial"/>
            </a:endParaRPr>
          </a:p>
        </p:txBody>
      </p:sp>
      <p:sp>
        <p:nvSpPr>
          <p:cNvPr id="125" name="Google Shape;125;p4"/>
          <p:cNvSpPr txBox="1"/>
          <p:nvPr/>
        </p:nvSpPr>
        <p:spPr>
          <a:xfrm>
            <a:off x="4283723" y="3232410"/>
            <a:ext cx="9487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chemeClr val="dk1"/>
                </a:solidFill>
                <a:latin typeface="Arial"/>
                <a:ea typeface="Arial"/>
                <a:cs typeface="Arial"/>
                <a:sym typeface="Arial"/>
              </a:rPr>
              <a:t>2017</a:t>
            </a:r>
            <a:endParaRPr sz="1400" b="0" i="0" u="none" strike="noStrike" cap="none">
              <a:solidFill>
                <a:srgbClr val="000000"/>
              </a:solidFill>
              <a:latin typeface="Arial"/>
              <a:ea typeface="Arial"/>
              <a:cs typeface="Arial"/>
              <a:sym typeface="Arial"/>
            </a:endParaRPr>
          </a:p>
        </p:txBody>
      </p:sp>
      <p:sp>
        <p:nvSpPr>
          <p:cNvPr id="126" name="Google Shape;126;p4"/>
          <p:cNvSpPr txBox="1"/>
          <p:nvPr/>
        </p:nvSpPr>
        <p:spPr>
          <a:xfrm>
            <a:off x="2241922" y="4115698"/>
            <a:ext cx="1535627"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6E1F47"/>
                </a:solidFill>
                <a:latin typeface="Arial"/>
                <a:ea typeface="Arial"/>
                <a:cs typeface="Arial"/>
                <a:sym typeface="Arial"/>
              </a:rPr>
              <a:t>Allianz für Menschen mit Demenz</a:t>
            </a:r>
            <a:endParaRPr sz="1400" b="1" i="0" u="none" strike="noStrike" cap="none">
              <a:solidFill>
                <a:srgbClr val="6E1F47"/>
              </a:solidFill>
              <a:latin typeface="Arial"/>
              <a:ea typeface="Arial"/>
              <a:cs typeface="Arial"/>
              <a:sym typeface="Arial"/>
            </a:endParaRPr>
          </a:p>
        </p:txBody>
      </p:sp>
      <p:sp>
        <p:nvSpPr>
          <p:cNvPr id="127" name="Google Shape;127;p4"/>
          <p:cNvSpPr/>
          <p:nvPr/>
        </p:nvSpPr>
        <p:spPr>
          <a:xfrm>
            <a:off x="398418" y="1807831"/>
            <a:ext cx="8200191" cy="58477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600"/>
              <a:buFont typeface="Arial"/>
              <a:buNone/>
            </a:pPr>
            <a:r>
              <a:rPr lang="de-DE" sz="1600" b="0" i="0" u="none" strike="noStrike" cap="none">
                <a:solidFill>
                  <a:srgbClr val="000000"/>
                </a:solidFill>
                <a:latin typeface="Arial"/>
                <a:ea typeface="Arial"/>
                <a:cs typeface="Arial"/>
                <a:sym typeface="Arial"/>
              </a:rPr>
              <a:t>Beispiele für politische Initiativen der Bundesregierung, die </a:t>
            </a:r>
            <a:r>
              <a:rPr lang="de-DE" sz="1600" b="0" i="0" u="none" strike="noStrike" cap="none">
                <a:solidFill>
                  <a:schemeClr val="dk1"/>
                </a:solidFill>
                <a:latin typeface="Arial"/>
                <a:ea typeface="Arial"/>
                <a:cs typeface="Arial"/>
                <a:sym typeface="Arial"/>
              </a:rPr>
              <a:t>für die Entwicklung der Nationalen Demenzstrategie wegweisend waren:</a:t>
            </a:r>
            <a:endParaRPr sz="1600" b="0" i="0" u="none" strike="noStrike" cap="none">
              <a:solidFill>
                <a:schemeClr val="dk1"/>
              </a:solidFill>
              <a:latin typeface="Arial"/>
              <a:ea typeface="Arial"/>
              <a:cs typeface="Arial"/>
              <a:sym typeface="Arial"/>
            </a:endParaRPr>
          </a:p>
        </p:txBody>
      </p:sp>
      <p:sp>
        <p:nvSpPr>
          <p:cNvPr id="128" name="Google Shape;128;p4"/>
          <p:cNvSpPr/>
          <p:nvPr/>
        </p:nvSpPr>
        <p:spPr>
          <a:xfrm>
            <a:off x="2726395" y="5476126"/>
            <a:ext cx="3827740" cy="7386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AE0060"/>
                </a:solidFill>
                <a:latin typeface="Arial"/>
                <a:ea typeface="Arial"/>
                <a:cs typeface="Arial"/>
                <a:sym typeface="Arial"/>
              </a:rPr>
              <a:t>Positive Auswirkungen, auch auf die Situation von Menschen mit Demenz und ihre Angehörigen</a:t>
            </a: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rot="5400000">
            <a:off x="4430704" y="835424"/>
            <a:ext cx="419123" cy="8609088"/>
          </a:xfrm>
          <a:prstGeom prst="rightBrace">
            <a:avLst>
              <a:gd name="adj1" fmla="val 8333"/>
              <a:gd name="adj2" fmla="val 50000"/>
            </a:avLst>
          </a:prstGeom>
          <a:noFill/>
          <a:ln w="9525" cap="flat" cmpd="sng">
            <a:solidFill>
              <a:srgbClr val="6E1F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txBox="1">
            <a:spLocks noGrp="1"/>
          </p:cNvSpPr>
          <p:nvPr>
            <p:ph type="title"/>
          </p:nvPr>
        </p:nvSpPr>
        <p:spPr>
          <a:xfrm>
            <a:off x="863600" y="1077089"/>
            <a:ext cx="7877442"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Entwicklung und Aufbau der Nationalen Demenzstrategie</a:t>
            </a:r>
            <a:endParaRPr sz="1800"/>
          </a:p>
        </p:txBody>
      </p:sp>
      <p:sp>
        <p:nvSpPr>
          <p:cNvPr id="135" name="Google Shape;135;p5"/>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5</a:t>
            </a:fld>
            <a:endParaRPr/>
          </a:p>
        </p:txBody>
      </p:sp>
      <p:sp>
        <p:nvSpPr>
          <p:cNvPr id="136" name="Google Shape;136;p5"/>
          <p:cNvSpPr/>
          <p:nvPr/>
        </p:nvSpPr>
        <p:spPr>
          <a:xfrm>
            <a:off x="543491" y="2872620"/>
            <a:ext cx="1294511" cy="5112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Kommunen</a:t>
            </a:r>
            <a:endParaRPr sz="1200" b="0" i="0" u="none" strike="noStrike" cap="none">
              <a:solidFill>
                <a:schemeClr val="dk1"/>
              </a:solidFill>
              <a:latin typeface="Arial"/>
              <a:ea typeface="Arial"/>
              <a:cs typeface="Arial"/>
              <a:sym typeface="Arial"/>
            </a:endParaRPr>
          </a:p>
        </p:txBody>
      </p:sp>
      <p:sp>
        <p:nvSpPr>
          <p:cNvPr id="137" name="Google Shape;137;p5"/>
          <p:cNvSpPr/>
          <p:nvPr/>
        </p:nvSpPr>
        <p:spPr>
          <a:xfrm>
            <a:off x="1929294" y="2882891"/>
            <a:ext cx="1182895" cy="5112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Länder</a:t>
            </a: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a:off x="3186088" y="2876849"/>
            <a:ext cx="1489210" cy="5112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DAlzG,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Zivilgesellschaft</a:t>
            </a:r>
            <a:endParaRPr sz="1200" b="0" i="0" u="none" strike="noStrike" cap="none">
              <a:solidFill>
                <a:schemeClr val="dk1"/>
              </a:solidFill>
              <a:latin typeface="Arial"/>
              <a:ea typeface="Arial"/>
              <a:cs typeface="Arial"/>
              <a:sym typeface="Arial"/>
            </a:endParaRPr>
          </a:p>
        </p:txBody>
      </p:sp>
      <p:sp>
        <p:nvSpPr>
          <p:cNvPr id="139" name="Google Shape;139;p5"/>
          <p:cNvSpPr/>
          <p:nvPr/>
        </p:nvSpPr>
        <p:spPr>
          <a:xfrm>
            <a:off x="4754754" y="2882891"/>
            <a:ext cx="1199580" cy="5112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Wissenschaft</a:t>
            </a:r>
            <a:endParaRPr sz="1200" b="0" i="0" u="none" strike="noStrike" cap="none">
              <a:solidFill>
                <a:schemeClr val="dk1"/>
              </a:solidFill>
              <a:latin typeface="Arial"/>
              <a:ea typeface="Arial"/>
              <a:cs typeface="Arial"/>
              <a:sym typeface="Arial"/>
            </a:endParaRPr>
          </a:p>
        </p:txBody>
      </p:sp>
      <p:sp>
        <p:nvSpPr>
          <p:cNvPr id="140" name="Google Shape;140;p5"/>
          <p:cNvSpPr/>
          <p:nvPr/>
        </p:nvSpPr>
        <p:spPr>
          <a:xfrm>
            <a:off x="6048813" y="2874410"/>
            <a:ext cx="1518640" cy="5112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Leistungserbringer / Versorgung</a:t>
            </a:r>
            <a:endParaRPr sz="1200" b="0" i="0" u="none" strike="noStrike" cap="none">
              <a:solidFill>
                <a:schemeClr val="dk1"/>
              </a:solidFill>
              <a:latin typeface="Arial"/>
              <a:ea typeface="Arial"/>
              <a:cs typeface="Arial"/>
              <a:sym typeface="Arial"/>
            </a:endParaRPr>
          </a:p>
        </p:txBody>
      </p:sp>
      <p:sp>
        <p:nvSpPr>
          <p:cNvPr id="141" name="Google Shape;141;p5"/>
          <p:cNvSpPr/>
          <p:nvPr/>
        </p:nvSpPr>
        <p:spPr>
          <a:xfrm>
            <a:off x="7654148" y="2872620"/>
            <a:ext cx="1189408" cy="5112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Sozial-versicherung</a:t>
            </a:r>
            <a:endParaRPr sz="1200" b="0" i="0" u="none" strike="noStrike" cap="none">
              <a:solidFill>
                <a:schemeClr val="dk1"/>
              </a:solidFill>
              <a:latin typeface="Arial"/>
              <a:ea typeface="Arial"/>
              <a:cs typeface="Arial"/>
              <a:sym typeface="Arial"/>
            </a:endParaRPr>
          </a:p>
        </p:txBody>
      </p:sp>
      <p:sp>
        <p:nvSpPr>
          <p:cNvPr id="142" name="Google Shape;142;p5"/>
          <p:cNvSpPr/>
          <p:nvPr/>
        </p:nvSpPr>
        <p:spPr>
          <a:xfrm>
            <a:off x="2909963" y="3704581"/>
            <a:ext cx="3868466" cy="1259919"/>
          </a:xfrm>
          <a:prstGeom prst="roundRect">
            <a:avLst>
              <a:gd name="adj" fmla="val 16667"/>
            </a:avLst>
          </a:prstGeom>
          <a:solidFill>
            <a:srgbClr val="D8D8D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Steuerungsgruppe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Vorsitz: BMFSFJ und BMG, Co-Vorsitz: DAlzG</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Arial"/>
                <a:ea typeface="Arial"/>
                <a:cs typeface="Arial"/>
                <a:sym typeface="Arial"/>
              </a:rPr>
              <a:t>Plenum der Akteure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Arbeitsgruppen / Handlungsfelder</a:t>
            </a:r>
            <a:endParaRPr sz="1200" b="0" i="0" u="none" strike="noStrike" cap="none">
              <a:solidFill>
                <a:schemeClr val="dk1"/>
              </a:solidFill>
              <a:latin typeface="Arial"/>
              <a:ea typeface="Arial"/>
              <a:cs typeface="Arial"/>
              <a:sym typeface="Arial"/>
            </a:endParaRPr>
          </a:p>
        </p:txBody>
      </p:sp>
      <p:cxnSp>
        <p:nvCxnSpPr>
          <p:cNvPr id="143" name="Google Shape;143;p5"/>
          <p:cNvCxnSpPr/>
          <p:nvPr/>
        </p:nvCxnSpPr>
        <p:spPr>
          <a:xfrm>
            <a:off x="2909963" y="4186432"/>
            <a:ext cx="3879619" cy="0"/>
          </a:xfrm>
          <a:prstGeom prst="straightConnector1">
            <a:avLst/>
          </a:prstGeom>
          <a:noFill/>
          <a:ln w="9525" cap="flat" cmpd="sng">
            <a:solidFill>
              <a:srgbClr val="6E1F47"/>
            </a:solidFill>
            <a:prstDash val="dash"/>
            <a:miter lim="800000"/>
            <a:headEnd type="none" w="sm" len="sm"/>
            <a:tailEnd type="none" w="sm" len="sm"/>
          </a:ln>
        </p:spPr>
      </p:cxnSp>
      <p:cxnSp>
        <p:nvCxnSpPr>
          <p:cNvPr id="144" name="Google Shape;144;p5"/>
          <p:cNvCxnSpPr/>
          <p:nvPr/>
        </p:nvCxnSpPr>
        <p:spPr>
          <a:xfrm>
            <a:off x="2894393" y="4546472"/>
            <a:ext cx="3879619" cy="0"/>
          </a:xfrm>
          <a:prstGeom prst="straightConnector1">
            <a:avLst/>
          </a:prstGeom>
          <a:noFill/>
          <a:ln w="9525" cap="flat" cmpd="sng">
            <a:solidFill>
              <a:srgbClr val="6E1F47"/>
            </a:solidFill>
            <a:prstDash val="dash"/>
            <a:miter lim="800000"/>
            <a:headEnd type="none" w="sm" len="sm"/>
            <a:tailEnd type="none" w="sm" len="sm"/>
          </a:ln>
        </p:spPr>
      </p:cxnSp>
      <p:sp>
        <p:nvSpPr>
          <p:cNvPr id="145" name="Google Shape;145;p5"/>
          <p:cNvSpPr/>
          <p:nvPr/>
        </p:nvSpPr>
        <p:spPr>
          <a:xfrm>
            <a:off x="7125939" y="4020451"/>
            <a:ext cx="1448370" cy="715089"/>
          </a:xfrm>
          <a:prstGeom prst="roundRect">
            <a:avLst>
              <a:gd name="adj" fmla="val 16667"/>
            </a:avLst>
          </a:prstGeom>
          <a:solidFill>
            <a:srgbClr val="AE006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lt1"/>
                </a:solidFill>
                <a:latin typeface="Arial"/>
                <a:ea typeface="Arial"/>
                <a:cs typeface="Arial"/>
                <a:sym typeface="Arial"/>
              </a:rPr>
              <a:t>Geschäftsstelle Nationale Demenzstrategie</a:t>
            </a:r>
            <a:endParaRPr sz="1200" b="0" i="0" u="none" strike="noStrike" cap="none">
              <a:solidFill>
                <a:schemeClr val="lt1"/>
              </a:solidFill>
              <a:latin typeface="Arial"/>
              <a:ea typeface="Arial"/>
              <a:cs typeface="Arial"/>
              <a:sym typeface="Arial"/>
            </a:endParaRPr>
          </a:p>
        </p:txBody>
      </p:sp>
      <p:sp>
        <p:nvSpPr>
          <p:cNvPr id="146" name="Google Shape;146;p5"/>
          <p:cNvSpPr/>
          <p:nvPr/>
        </p:nvSpPr>
        <p:spPr>
          <a:xfrm>
            <a:off x="834226" y="5271740"/>
            <a:ext cx="1877640" cy="4644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rgbClr val="6E1F47"/>
                </a:solidFill>
                <a:latin typeface="Arial"/>
                <a:ea typeface="Arial"/>
                <a:cs typeface="Arial"/>
                <a:sym typeface="Arial"/>
              </a:rPr>
              <a:t>I. Teilhabe</a:t>
            </a:r>
            <a:endParaRPr sz="1050" b="0" i="0" u="none" strike="noStrike" cap="none">
              <a:solidFill>
                <a:srgbClr val="6E1F47"/>
              </a:solidFill>
              <a:latin typeface="Arial"/>
              <a:ea typeface="Arial"/>
              <a:cs typeface="Arial"/>
              <a:sym typeface="Arial"/>
            </a:endParaRPr>
          </a:p>
        </p:txBody>
      </p:sp>
      <p:sp>
        <p:nvSpPr>
          <p:cNvPr id="147" name="Google Shape;147;p5"/>
          <p:cNvSpPr/>
          <p:nvPr/>
        </p:nvSpPr>
        <p:spPr>
          <a:xfrm>
            <a:off x="2792818" y="5270855"/>
            <a:ext cx="1877640" cy="4644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rgbClr val="6E1F47"/>
                </a:solidFill>
                <a:latin typeface="Arial"/>
                <a:ea typeface="Arial"/>
                <a:cs typeface="Arial"/>
                <a:sym typeface="Arial"/>
              </a:rPr>
              <a:t>II. Pflegende Angehörige</a:t>
            </a:r>
            <a:endParaRPr sz="1050" b="0" i="0" u="none" strike="noStrike" cap="none">
              <a:solidFill>
                <a:srgbClr val="6E1F47"/>
              </a:solidFill>
              <a:latin typeface="Arial"/>
              <a:ea typeface="Arial"/>
              <a:cs typeface="Arial"/>
              <a:sym typeface="Arial"/>
            </a:endParaRPr>
          </a:p>
        </p:txBody>
      </p:sp>
      <p:sp>
        <p:nvSpPr>
          <p:cNvPr id="148" name="Google Shape;148;p5"/>
          <p:cNvSpPr/>
          <p:nvPr/>
        </p:nvSpPr>
        <p:spPr>
          <a:xfrm>
            <a:off x="4792755" y="5270855"/>
            <a:ext cx="1877640" cy="4644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rgbClr val="6E1F47"/>
                </a:solidFill>
                <a:latin typeface="Arial"/>
                <a:ea typeface="Arial"/>
                <a:cs typeface="Arial"/>
                <a:sym typeface="Arial"/>
              </a:rPr>
              <a:t>III. Medizinische und pflegerische Versorgung</a:t>
            </a:r>
            <a:endParaRPr sz="1050" b="0" i="0" u="none" strike="noStrike" cap="none">
              <a:solidFill>
                <a:srgbClr val="6E1F47"/>
              </a:solidFill>
              <a:latin typeface="Arial"/>
              <a:ea typeface="Arial"/>
              <a:cs typeface="Arial"/>
              <a:sym typeface="Arial"/>
            </a:endParaRPr>
          </a:p>
        </p:txBody>
      </p:sp>
      <p:sp>
        <p:nvSpPr>
          <p:cNvPr id="149" name="Google Shape;149;p5"/>
          <p:cNvSpPr/>
          <p:nvPr/>
        </p:nvSpPr>
        <p:spPr>
          <a:xfrm>
            <a:off x="6789582" y="5270855"/>
            <a:ext cx="1877640" cy="4644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50"/>
              <a:buFont typeface="Arial"/>
              <a:buNone/>
            </a:pPr>
            <a:r>
              <a:rPr lang="de-DE" sz="1050" b="0" i="0" u="none" strike="noStrike" cap="none">
                <a:solidFill>
                  <a:srgbClr val="6E1F47"/>
                </a:solidFill>
                <a:latin typeface="Arial"/>
                <a:ea typeface="Arial"/>
                <a:cs typeface="Arial"/>
                <a:sym typeface="Arial"/>
              </a:rPr>
              <a:t>IV. Forschung</a:t>
            </a:r>
            <a:endParaRPr sz="1050" b="0" i="0" u="none" strike="noStrike" cap="none">
              <a:solidFill>
                <a:srgbClr val="6E1F47"/>
              </a:solidFill>
              <a:latin typeface="Arial"/>
              <a:ea typeface="Arial"/>
              <a:cs typeface="Arial"/>
              <a:sym typeface="Arial"/>
            </a:endParaRPr>
          </a:p>
        </p:txBody>
      </p:sp>
      <p:cxnSp>
        <p:nvCxnSpPr>
          <p:cNvPr id="150" name="Google Shape;150;p5"/>
          <p:cNvCxnSpPr>
            <a:stCxn id="138" idx="2"/>
          </p:cNvCxnSpPr>
          <p:nvPr/>
        </p:nvCxnSpPr>
        <p:spPr>
          <a:xfrm>
            <a:off x="3930693" y="3388049"/>
            <a:ext cx="393900" cy="315000"/>
          </a:xfrm>
          <a:prstGeom prst="straightConnector1">
            <a:avLst/>
          </a:prstGeom>
          <a:noFill/>
          <a:ln w="12700" cap="flat" cmpd="sng">
            <a:solidFill>
              <a:srgbClr val="6E1F47"/>
            </a:solidFill>
            <a:prstDash val="solid"/>
            <a:miter lim="800000"/>
            <a:headEnd type="none" w="sm" len="sm"/>
            <a:tailEnd type="triangle" w="med" len="med"/>
          </a:ln>
        </p:spPr>
      </p:cxnSp>
      <p:cxnSp>
        <p:nvCxnSpPr>
          <p:cNvPr id="151" name="Google Shape;151;p5"/>
          <p:cNvCxnSpPr>
            <a:stCxn id="137" idx="2"/>
          </p:cNvCxnSpPr>
          <p:nvPr/>
        </p:nvCxnSpPr>
        <p:spPr>
          <a:xfrm>
            <a:off x="2520741" y="3394091"/>
            <a:ext cx="606900" cy="316500"/>
          </a:xfrm>
          <a:prstGeom prst="straightConnector1">
            <a:avLst/>
          </a:prstGeom>
          <a:noFill/>
          <a:ln w="12700" cap="flat" cmpd="sng">
            <a:solidFill>
              <a:srgbClr val="6E1F47"/>
            </a:solidFill>
            <a:prstDash val="solid"/>
            <a:miter lim="800000"/>
            <a:headEnd type="none" w="sm" len="sm"/>
            <a:tailEnd type="triangle" w="med" len="med"/>
          </a:ln>
        </p:spPr>
      </p:cxnSp>
      <p:cxnSp>
        <p:nvCxnSpPr>
          <p:cNvPr id="152" name="Google Shape;152;p5"/>
          <p:cNvCxnSpPr>
            <a:stCxn id="136" idx="2"/>
          </p:cNvCxnSpPr>
          <p:nvPr/>
        </p:nvCxnSpPr>
        <p:spPr>
          <a:xfrm>
            <a:off x="1190746" y="3383820"/>
            <a:ext cx="1696800" cy="570600"/>
          </a:xfrm>
          <a:prstGeom prst="straightConnector1">
            <a:avLst/>
          </a:prstGeom>
          <a:noFill/>
          <a:ln w="12700" cap="flat" cmpd="sng">
            <a:solidFill>
              <a:srgbClr val="6E1F47"/>
            </a:solidFill>
            <a:prstDash val="solid"/>
            <a:miter lim="800000"/>
            <a:headEnd type="none" w="sm" len="sm"/>
            <a:tailEnd type="triangle" w="med" len="med"/>
          </a:ln>
        </p:spPr>
      </p:cxnSp>
      <p:cxnSp>
        <p:nvCxnSpPr>
          <p:cNvPr id="153" name="Google Shape;153;p5"/>
          <p:cNvCxnSpPr>
            <a:stCxn id="139" idx="2"/>
          </p:cNvCxnSpPr>
          <p:nvPr/>
        </p:nvCxnSpPr>
        <p:spPr>
          <a:xfrm flipH="1">
            <a:off x="5105844" y="3394091"/>
            <a:ext cx="248700" cy="306300"/>
          </a:xfrm>
          <a:prstGeom prst="straightConnector1">
            <a:avLst/>
          </a:prstGeom>
          <a:noFill/>
          <a:ln w="12700" cap="flat" cmpd="sng">
            <a:solidFill>
              <a:srgbClr val="6E1F47"/>
            </a:solidFill>
            <a:prstDash val="solid"/>
            <a:miter lim="800000"/>
            <a:headEnd type="none" w="sm" len="sm"/>
            <a:tailEnd type="triangle" w="med" len="med"/>
          </a:ln>
        </p:spPr>
      </p:cxnSp>
      <p:cxnSp>
        <p:nvCxnSpPr>
          <p:cNvPr id="154" name="Google Shape;154;p5"/>
          <p:cNvCxnSpPr>
            <a:stCxn id="140" idx="2"/>
          </p:cNvCxnSpPr>
          <p:nvPr/>
        </p:nvCxnSpPr>
        <p:spPr>
          <a:xfrm flipH="1">
            <a:off x="6341633" y="3385610"/>
            <a:ext cx="466500" cy="340500"/>
          </a:xfrm>
          <a:prstGeom prst="straightConnector1">
            <a:avLst/>
          </a:prstGeom>
          <a:noFill/>
          <a:ln w="12700" cap="flat" cmpd="sng">
            <a:solidFill>
              <a:srgbClr val="6E1F47"/>
            </a:solidFill>
            <a:prstDash val="solid"/>
            <a:miter lim="800000"/>
            <a:headEnd type="none" w="sm" len="sm"/>
            <a:tailEnd type="triangle" w="med" len="med"/>
          </a:ln>
        </p:spPr>
      </p:cxnSp>
      <p:cxnSp>
        <p:nvCxnSpPr>
          <p:cNvPr id="155" name="Google Shape;155;p5"/>
          <p:cNvCxnSpPr>
            <a:stCxn id="141" idx="2"/>
          </p:cNvCxnSpPr>
          <p:nvPr/>
        </p:nvCxnSpPr>
        <p:spPr>
          <a:xfrm flipH="1">
            <a:off x="6741652" y="3383820"/>
            <a:ext cx="1507200" cy="495300"/>
          </a:xfrm>
          <a:prstGeom prst="straightConnector1">
            <a:avLst/>
          </a:prstGeom>
          <a:noFill/>
          <a:ln w="12700" cap="flat" cmpd="sng">
            <a:solidFill>
              <a:srgbClr val="6E1F47"/>
            </a:solidFill>
            <a:prstDash val="solid"/>
            <a:miter lim="800000"/>
            <a:headEnd type="none" w="sm" len="sm"/>
            <a:tailEnd type="triangle" w="med" len="med"/>
          </a:ln>
        </p:spPr>
      </p:cxnSp>
      <p:cxnSp>
        <p:nvCxnSpPr>
          <p:cNvPr id="156" name="Google Shape;156;p5"/>
          <p:cNvCxnSpPr>
            <a:stCxn id="142" idx="2"/>
            <a:endCxn id="147" idx="0"/>
          </p:cNvCxnSpPr>
          <p:nvPr/>
        </p:nvCxnSpPr>
        <p:spPr>
          <a:xfrm flipH="1">
            <a:off x="3731496" y="4964500"/>
            <a:ext cx="1112700" cy="306300"/>
          </a:xfrm>
          <a:prstGeom prst="straightConnector1">
            <a:avLst/>
          </a:prstGeom>
          <a:noFill/>
          <a:ln w="12700" cap="flat" cmpd="sng">
            <a:solidFill>
              <a:srgbClr val="6E1F47"/>
            </a:solidFill>
            <a:prstDash val="solid"/>
            <a:miter lim="800000"/>
            <a:headEnd type="none" w="sm" len="sm"/>
            <a:tailEnd type="triangle" w="med" len="med"/>
          </a:ln>
        </p:spPr>
      </p:cxnSp>
      <p:cxnSp>
        <p:nvCxnSpPr>
          <p:cNvPr id="157" name="Google Shape;157;p5"/>
          <p:cNvCxnSpPr>
            <a:stCxn id="142" idx="2"/>
            <a:endCxn id="148" idx="0"/>
          </p:cNvCxnSpPr>
          <p:nvPr/>
        </p:nvCxnSpPr>
        <p:spPr>
          <a:xfrm>
            <a:off x="4844196" y="4964500"/>
            <a:ext cx="887400" cy="306300"/>
          </a:xfrm>
          <a:prstGeom prst="straightConnector1">
            <a:avLst/>
          </a:prstGeom>
          <a:noFill/>
          <a:ln w="12700" cap="flat" cmpd="sng">
            <a:solidFill>
              <a:srgbClr val="6E1F47"/>
            </a:solidFill>
            <a:prstDash val="solid"/>
            <a:miter lim="800000"/>
            <a:headEnd type="none" w="sm" len="sm"/>
            <a:tailEnd type="triangle" w="med" len="med"/>
          </a:ln>
        </p:spPr>
      </p:cxnSp>
      <p:cxnSp>
        <p:nvCxnSpPr>
          <p:cNvPr id="158" name="Google Shape;158;p5"/>
          <p:cNvCxnSpPr>
            <a:stCxn id="142" idx="2"/>
            <a:endCxn id="149" idx="0"/>
          </p:cNvCxnSpPr>
          <p:nvPr/>
        </p:nvCxnSpPr>
        <p:spPr>
          <a:xfrm>
            <a:off x="4844196" y="4964500"/>
            <a:ext cx="2884200" cy="306300"/>
          </a:xfrm>
          <a:prstGeom prst="straightConnector1">
            <a:avLst/>
          </a:prstGeom>
          <a:noFill/>
          <a:ln w="12700" cap="flat" cmpd="sng">
            <a:solidFill>
              <a:srgbClr val="6E1F47"/>
            </a:solidFill>
            <a:prstDash val="solid"/>
            <a:miter lim="800000"/>
            <a:headEnd type="none" w="sm" len="sm"/>
            <a:tailEnd type="triangle" w="med" len="med"/>
          </a:ln>
        </p:spPr>
      </p:cxnSp>
      <p:cxnSp>
        <p:nvCxnSpPr>
          <p:cNvPr id="159" name="Google Shape;159;p5"/>
          <p:cNvCxnSpPr>
            <a:stCxn id="142" idx="2"/>
            <a:endCxn id="146" idx="0"/>
          </p:cNvCxnSpPr>
          <p:nvPr/>
        </p:nvCxnSpPr>
        <p:spPr>
          <a:xfrm flipH="1">
            <a:off x="1773096" y="4964500"/>
            <a:ext cx="3071100" cy="307200"/>
          </a:xfrm>
          <a:prstGeom prst="straightConnector1">
            <a:avLst/>
          </a:prstGeom>
          <a:noFill/>
          <a:ln w="12700" cap="flat" cmpd="sng">
            <a:solidFill>
              <a:srgbClr val="6E1F47"/>
            </a:solidFill>
            <a:prstDash val="solid"/>
            <a:miter lim="800000"/>
            <a:headEnd type="none" w="sm" len="sm"/>
            <a:tailEnd type="triangle" w="med" len="med"/>
          </a:ln>
        </p:spPr>
      </p:cxnSp>
      <p:sp>
        <p:nvSpPr>
          <p:cNvPr id="160" name="Google Shape;160;p5"/>
          <p:cNvSpPr/>
          <p:nvPr/>
        </p:nvSpPr>
        <p:spPr>
          <a:xfrm rot="5400000">
            <a:off x="4514353" y="1769777"/>
            <a:ext cx="474766" cy="8137473"/>
          </a:xfrm>
          <a:prstGeom prst="rightBrace">
            <a:avLst>
              <a:gd name="adj1" fmla="val 50884"/>
              <a:gd name="adj2" fmla="val 50000"/>
            </a:avLst>
          </a:prstGeom>
          <a:noFill/>
          <a:ln w="9525" cap="flat" cmpd="sng">
            <a:solidFill>
              <a:srgbClr val="6E1F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5"/>
          <p:cNvSpPr/>
          <p:nvPr/>
        </p:nvSpPr>
        <p:spPr>
          <a:xfrm>
            <a:off x="2984598" y="6200456"/>
            <a:ext cx="3719195" cy="306467"/>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de-DE" sz="1200" b="0" i="0" u="none" strike="noStrike" cap="none">
                <a:solidFill>
                  <a:schemeClr val="dk1"/>
                </a:solidFill>
                <a:latin typeface="Arial"/>
                <a:ea typeface="Arial"/>
                <a:cs typeface="Arial"/>
                <a:sym typeface="Arial"/>
              </a:rPr>
              <a:t>Ziele, Maßnahmen, Akteure, Bewertungsmaßstäbe</a:t>
            </a:r>
            <a:endParaRPr sz="1400" b="0" i="0" u="none" strike="noStrike" cap="none">
              <a:solidFill>
                <a:srgbClr val="000000"/>
              </a:solidFill>
              <a:latin typeface="Arial"/>
              <a:ea typeface="Arial"/>
              <a:cs typeface="Arial"/>
              <a:sym typeface="Arial"/>
            </a:endParaRPr>
          </a:p>
        </p:txBody>
      </p:sp>
      <p:cxnSp>
        <p:nvCxnSpPr>
          <p:cNvPr id="162" name="Google Shape;162;p5"/>
          <p:cNvCxnSpPr>
            <a:stCxn id="161" idx="1"/>
            <a:endCxn id="142" idx="1"/>
          </p:cNvCxnSpPr>
          <p:nvPr/>
        </p:nvCxnSpPr>
        <p:spPr>
          <a:xfrm rot="10800000">
            <a:off x="2909898" y="4334689"/>
            <a:ext cx="74700" cy="2019000"/>
          </a:xfrm>
          <a:prstGeom prst="bentConnector3">
            <a:avLst>
              <a:gd name="adj1" fmla="val 3225733"/>
            </a:avLst>
          </a:prstGeom>
          <a:noFill/>
          <a:ln w="12700" cap="flat" cmpd="sng">
            <a:solidFill>
              <a:srgbClr val="6E1F47"/>
            </a:solidFill>
            <a:prstDash val="solid"/>
            <a:miter lim="800000"/>
            <a:headEnd type="none" w="sm" len="sm"/>
            <a:tailEnd type="triangle" w="med" len="med"/>
          </a:ln>
        </p:spPr>
      </p:cxnSp>
      <p:pic>
        <p:nvPicPr>
          <p:cNvPr id="163" name="Google Shape;163;p5"/>
          <p:cNvPicPr preferRelativeResize="0"/>
          <p:nvPr/>
        </p:nvPicPr>
        <p:blipFill rotWithShape="1">
          <a:blip r:embed="rId3">
            <a:alphaModFix/>
          </a:blip>
          <a:srcRect/>
          <a:stretch/>
        </p:blipFill>
        <p:spPr>
          <a:xfrm>
            <a:off x="4202225" y="1911978"/>
            <a:ext cx="2318357" cy="894671"/>
          </a:xfrm>
          <a:prstGeom prst="rect">
            <a:avLst/>
          </a:prstGeom>
          <a:noFill/>
          <a:ln>
            <a:noFill/>
          </a:ln>
        </p:spPr>
      </p:pic>
      <p:pic>
        <p:nvPicPr>
          <p:cNvPr id="164" name="Google Shape;164;p5"/>
          <p:cNvPicPr preferRelativeResize="0"/>
          <p:nvPr/>
        </p:nvPicPr>
        <p:blipFill rotWithShape="1">
          <a:blip r:embed="rId4">
            <a:alphaModFix/>
          </a:blip>
          <a:srcRect/>
          <a:stretch/>
        </p:blipFill>
        <p:spPr>
          <a:xfrm>
            <a:off x="6474149" y="1915620"/>
            <a:ext cx="1892536" cy="895558"/>
          </a:xfrm>
          <a:prstGeom prst="rect">
            <a:avLst/>
          </a:prstGeom>
          <a:noFill/>
          <a:ln>
            <a:noFill/>
          </a:ln>
        </p:spPr>
      </p:pic>
      <p:sp>
        <p:nvSpPr>
          <p:cNvPr id="165" name="Google Shape;165;p5"/>
          <p:cNvSpPr/>
          <p:nvPr/>
        </p:nvSpPr>
        <p:spPr>
          <a:xfrm>
            <a:off x="539552" y="1934854"/>
            <a:ext cx="8280921" cy="868205"/>
          </a:xfrm>
          <a:prstGeom prst="roundRect">
            <a:avLst>
              <a:gd name="adj" fmla="val 16667"/>
            </a:avLst>
          </a:prstGeom>
          <a:noFill/>
          <a:ln w="12700" cap="flat" cmpd="sng">
            <a:solidFill>
              <a:srgbClr val="6E1F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6E1F47"/>
                </a:solidFill>
                <a:latin typeface="Arial"/>
                <a:ea typeface="Arial"/>
                <a:cs typeface="Arial"/>
                <a:sym typeface="Arial"/>
              </a:rPr>
              <a:t>      </a:t>
            </a:r>
            <a:r>
              <a:rPr lang="de-DE" sz="1600" b="1" i="0" u="none" strike="noStrike" cap="none">
                <a:solidFill>
                  <a:srgbClr val="6E1F47"/>
                </a:solidFill>
                <a:latin typeface="Arial"/>
                <a:ea typeface="Arial"/>
                <a:cs typeface="Arial"/>
                <a:sym typeface="Arial"/>
              </a:rPr>
              <a:t>Bund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6E1F47"/>
                </a:solidFill>
                <a:latin typeface="Arial"/>
                <a:ea typeface="Arial"/>
                <a:cs typeface="Arial"/>
                <a:sym typeface="Arial"/>
              </a:rPr>
              <a:t>      federführende Ministerien:</a:t>
            </a:r>
            <a:endParaRPr sz="1400" b="0" i="0" u="none" strike="noStrike" cap="none">
              <a:solidFill>
                <a:srgbClr val="000000"/>
              </a:solidFill>
              <a:latin typeface="Arial"/>
              <a:ea typeface="Arial"/>
              <a:cs typeface="Arial"/>
              <a:sym typeface="Arial"/>
            </a:endParaRPr>
          </a:p>
        </p:txBody>
      </p:sp>
      <p:cxnSp>
        <p:nvCxnSpPr>
          <p:cNvPr id="166" name="Google Shape;166;p5"/>
          <p:cNvCxnSpPr/>
          <p:nvPr/>
        </p:nvCxnSpPr>
        <p:spPr>
          <a:xfrm flipH="1">
            <a:off x="4711829" y="2822226"/>
            <a:ext cx="6816" cy="890154"/>
          </a:xfrm>
          <a:prstGeom prst="straightConnector1">
            <a:avLst/>
          </a:prstGeom>
          <a:noFill/>
          <a:ln w="12700" cap="flat" cmpd="sng">
            <a:solidFill>
              <a:srgbClr val="6E1F47"/>
            </a:solidFill>
            <a:prstDash val="solid"/>
            <a:miter lim="800000"/>
            <a:headEnd type="none" w="sm" len="sm"/>
            <a:tailEnd type="triangl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cxnSp>
        <p:nvCxnSpPr>
          <p:cNvPr id="172" name="Google Shape;172;p6"/>
          <p:cNvCxnSpPr/>
          <p:nvPr/>
        </p:nvCxnSpPr>
        <p:spPr>
          <a:xfrm>
            <a:off x="3631963" y="2564904"/>
            <a:ext cx="1501744" cy="0"/>
          </a:xfrm>
          <a:prstGeom prst="straightConnector1">
            <a:avLst/>
          </a:prstGeom>
          <a:noFill/>
          <a:ln w="19050" cap="flat" cmpd="sng">
            <a:solidFill>
              <a:srgbClr val="6E1F47"/>
            </a:solidFill>
            <a:prstDash val="solid"/>
            <a:miter lim="800000"/>
            <a:headEnd type="none" w="sm" len="sm"/>
            <a:tailEnd type="triangle" w="med" len="med"/>
          </a:ln>
        </p:spPr>
      </p:cxnSp>
      <p:cxnSp>
        <p:nvCxnSpPr>
          <p:cNvPr id="173" name="Google Shape;173;p6"/>
          <p:cNvCxnSpPr/>
          <p:nvPr/>
        </p:nvCxnSpPr>
        <p:spPr>
          <a:xfrm>
            <a:off x="3631963" y="3356992"/>
            <a:ext cx="1501744" cy="0"/>
          </a:xfrm>
          <a:prstGeom prst="straightConnector1">
            <a:avLst/>
          </a:prstGeom>
          <a:noFill/>
          <a:ln w="19050" cap="flat" cmpd="sng">
            <a:solidFill>
              <a:srgbClr val="6E1F47"/>
            </a:solidFill>
            <a:prstDash val="solid"/>
            <a:miter lim="800000"/>
            <a:headEnd type="none" w="sm" len="sm"/>
            <a:tailEnd type="triangle" w="med" len="med"/>
          </a:ln>
        </p:spPr>
      </p:cxnSp>
      <p:cxnSp>
        <p:nvCxnSpPr>
          <p:cNvPr id="174" name="Google Shape;174;p6"/>
          <p:cNvCxnSpPr/>
          <p:nvPr/>
        </p:nvCxnSpPr>
        <p:spPr>
          <a:xfrm>
            <a:off x="3631963" y="4221088"/>
            <a:ext cx="1501744" cy="0"/>
          </a:xfrm>
          <a:prstGeom prst="straightConnector1">
            <a:avLst/>
          </a:prstGeom>
          <a:noFill/>
          <a:ln w="19050" cap="flat" cmpd="sng">
            <a:solidFill>
              <a:srgbClr val="6E1F47"/>
            </a:solidFill>
            <a:prstDash val="solid"/>
            <a:miter lim="800000"/>
            <a:headEnd type="none" w="sm" len="sm"/>
            <a:tailEnd type="triangle" w="med" len="med"/>
          </a:ln>
        </p:spPr>
      </p:cxnSp>
      <p:cxnSp>
        <p:nvCxnSpPr>
          <p:cNvPr id="175" name="Google Shape;175;p6"/>
          <p:cNvCxnSpPr/>
          <p:nvPr/>
        </p:nvCxnSpPr>
        <p:spPr>
          <a:xfrm>
            <a:off x="3631963" y="5013176"/>
            <a:ext cx="1501744" cy="0"/>
          </a:xfrm>
          <a:prstGeom prst="straightConnector1">
            <a:avLst/>
          </a:prstGeom>
          <a:noFill/>
          <a:ln w="19050" cap="flat" cmpd="sng">
            <a:solidFill>
              <a:srgbClr val="6E1F47"/>
            </a:solidFill>
            <a:prstDash val="solid"/>
            <a:miter lim="800000"/>
            <a:headEnd type="none" w="sm" len="sm"/>
            <a:tailEnd type="triangle" w="med" len="med"/>
          </a:ln>
        </p:spPr>
      </p:cxnSp>
      <p:sp>
        <p:nvSpPr>
          <p:cNvPr id="176" name="Google Shape;176;p6"/>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Die Nationale Demenzstrategie in Zahlen</a:t>
            </a:r>
            <a:endParaRPr/>
          </a:p>
        </p:txBody>
      </p:sp>
      <p:sp>
        <p:nvSpPr>
          <p:cNvPr id="177" name="Google Shape;177;p6"/>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6</a:t>
            </a:fld>
            <a:endParaRPr/>
          </a:p>
        </p:txBody>
      </p:sp>
      <p:sp>
        <p:nvSpPr>
          <p:cNvPr id="178" name="Google Shape;178;p6"/>
          <p:cNvSpPr txBox="1"/>
          <p:nvPr/>
        </p:nvSpPr>
        <p:spPr>
          <a:xfrm>
            <a:off x="4392486" y="5984503"/>
            <a:ext cx="3851922"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de-DE" sz="900" b="0" i="0" u="none" strike="noStrike" cap="none">
                <a:solidFill>
                  <a:srgbClr val="D8D8D8"/>
                </a:solidFill>
                <a:latin typeface="Arial"/>
                <a:ea typeface="Arial"/>
                <a:cs typeface="Arial"/>
                <a:sym typeface="Arial"/>
              </a:rPr>
              <a:t>Foto: Christoph Soeder / Deutsches Zentrum für Altersfragen</a:t>
            </a:r>
            <a:endParaRPr sz="900" b="1" i="0" u="none" strike="noStrike" cap="none">
              <a:solidFill>
                <a:srgbClr val="D8D8D8"/>
              </a:solidFill>
              <a:latin typeface="Arial"/>
              <a:ea typeface="Arial"/>
              <a:cs typeface="Arial"/>
              <a:sym typeface="Arial"/>
            </a:endParaRPr>
          </a:p>
        </p:txBody>
      </p:sp>
      <p:pic>
        <p:nvPicPr>
          <p:cNvPr id="179" name="Google Shape;179;p6"/>
          <p:cNvPicPr preferRelativeResize="0"/>
          <p:nvPr/>
        </p:nvPicPr>
        <p:blipFill rotWithShape="1">
          <a:blip r:embed="rId3">
            <a:alphaModFix/>
          </a:blip>
          <a:srcRect/>
          <a:stretch/>
        </p:blipFill>
        <p:spPr>
          <a:xfrm>
            <a:off x="863600" y="1576012"/>
            <a:ext cx="3279003" cy="4639324"/>
          </a:xfrm>
          <a:prstGeom prst="rect">
            <a:avLst/>
          </a:prstGeom>
          <a:noFill/>
          <a:ln>
            <a:noFill/>
          </a:ln>
        </p:spPr>
      </p:pic>
      <p:sp>
        <p:nvSpPr>
          <p:cNvPr id="180" name="Google Shape;180;p6"/>
          <p:cNvSpPr txBox="1"/>
          <p:nvPr/>
        </p:nvSpPr>
        <p:spPr>
          <a:xfrm>
            <a:off x="5436096" y="2348809"/>
            <a:ext cx="2808300" cy="303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863600" y="1063526"/>
            <a:ext cx="7884864"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186" name="Google Shape;186;p7"/>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7</a:t>
            </a:fld>
            <a:endParaRPr/>
          </a:p>
        </p:txBody>
      </p:sp>
      <p:sp>
        <p:nvSpPr>
          <p:cNvPr id="187" name="Google Shape;187;p7"/>
          <p:cNvSpPr/>
          <p:nvPr/>
        </p:nvSpPr>
        <p:spPr>
          <a:xfrm>
            <a:off x="769377" y="2424589"/>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Strukturen zur gesellschaftlichen Teilhabe von Menschen mit Demenz an ihrem Lebensort aus- und aufbauen</a:t>
            </a:r>
            <a:endParaRPr sz="1400" b="0" i="0" u="none" strike="noStrike" cap="none">
              <a:solidFill>
                <a:srgbClr val="000000"/>
              </a:solidFill>
              <a:latin typeface="Arial"/>
              <a:ea typeface="Arial"/>
              <a:cs typeface="Arial"/>
              <a:sym typeface="Arial"/>
            </a:endParaRPr>
          </a:p>
        </p:txBody>
      </p:sp>
      <p:sp>
        <p:nvSpPr>
          <p:cNvPr id="188" name="Google Shape;188;p7"/>
          <p:cNvSpPr/>
          <p:nvPr/>
        </p:nvSpPr>
        <p:spPr>
          <a:xfrm>
            <a:off x="4424972" y="2454000"/>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Menschen mit Demenz und ihre Angehörigen unterstützen</a:t>
            </a:r>
            <a:endParaRPr sz="1400" b="0" i="0" u="none" strike="noStrike" cap="none">
              <a:solidFill>
                <a:srgbClr val="000000"/>
              </a:solidFill>
              <a:latin typeface="Arial"/>
              <a:ea typeface="Arial"/>
              <a:cs typeface="Arial"/>
              <a:sym typeface="Arial"/>
            </a:endParaRPr>
          </a:p>
        </p:txBody>
      </p:sp>
      <p:sp>
        <p:nvSpPr>
          <p:cNvPr id="189" name="Google Shape;189;p7"/>
          <p:cNvSpPr/>
          <p:nvPr/>
        </p:nvSpPr>
        <p:spPr>
          <a:xfrm>
            <a:off x="791157"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Medizinische und pflegerische Versorgung von Menschen mit Demenz weiterentwickeln</a:t>
            </a:r>
            <a:endParaRPr sz="1400" b="0" i="0" u="none" strike="noStrike" cap="none">
              <a:solidFill>
                <a:srgbClr val="000000"/>
              </a:solidFill>
              <a:latin typeface="Arial"/>
              <a:ea typeface="Arial"/>
              <a:cs typeface="Arial"/>
              <a:sym typeface="Arial"/>
            </a:endParaRPr>
          </a:p>
        </p:txBody>
      </p:sp>
      <p:sp>
        <p:nvSpPr>
          <p:cNvPr id="190" name="Google Shape;190;p7"/>
          <p:cNvSpPr/>
          <p:nvPr/>
        </p:nvSpPr>
        <p:spPr>
          <a:xfrm>
            <a:off x="4427984"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Exzellente Forschung zu Demenz fördern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863600" y="1063526"/>
            <a:ext cx="7884864"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196" name="Google Shape;196;p8"/>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8</a:t>
            </a:fld>
            <a:endParaRPr/>
          </a:p>
        </p:txBody>
      </p:sp>
      <p:sp>
        <p:nvSpPr>
          <p:cNvPr id="197" name="Google Shape;197;p8"/>
          <p:cNvSpPr/>
          <p:nvPr/>
        </p:nvSpPr>
        <p:spPr>
          <a:xfrm>
            <a:off x="769377" y="2424589"/>
            <a:ext cx="3492376" cy="1584000"/>
          </a:xfrm>
          <a:prstGeom prst="roundRect">
            <a:avLst>
              <a:gd name="adj" fmla="val 16667"/>
            </a:avLst>
          </a:prstGeom>
          <a:solidFill>
            <a:srgbClr val="6E1F4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lt1"/>
                </a:solidFill>
                <a:latin typeface="Arial"/>
                <a:ea typeface="Arial"/>
                <a:cs typeface="Arial"/>
                <a:sym typeface="Arial"/>
              </a:rPr>
              <a:t>Handlungsfeld 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Arial"/>
                <a:ea typeface="Arial"/>
                <a:cs typeface="Arial"/>
                <a:sym typeface="Arial"/>
              </a:rPr>
              <a:t>Strukturen zur gesellschaftlichen Teilhabe von Menschen mit Demenz an ihrem Lebensort aus- und aufbauen</a:t>
            </a:r>
            <a:endParaRPr sz="1400" b="0" i="0" u="none" strike="noStrike" cap="none">
              <a:solidFill>
                <a:srgbClr val="000000"/>
              </a:solidFill>
              <a:latin typeface="Arial"/>
              <a:ea typeface="Arial"/>
              <a:cs typeface="Arial"/>
              <a:sym typeface="Arial"/>
            </a:endParaRPr>
          </a:p>
        </p:txBody>
      </p:sp>
      <p:sp>
        <p:nvSpPr>
          <p:cNvPr id="198" name="Google Shape;198;p8"/>
          <p:cNvSpPr/>
          <p:nvPr/>
        </p:nvSpPr>
        <p:spPr>
          <a:xfrm>
            <a:off x="4424972" y="2454000"/>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Menschen mit Demenz und ihre Angehörigen unterstützen</a:t>
            </a:r>
            <a:endParaRPr sz="1400" b="0" i="0" u="none" strike="noStrike" cap="none">
              <a:solidFill>
                <a:srgbClr val="000000"/>
              </a:solidFill>
              <a:latin typeface="Arial"/>
              <a:ea typeface="Arial"/>
              <a:cs typeface="Arial"/>
              <a:sym typeface="Arial"/>
            </a:endParaRPr>
          </a:p>
        </p:txBody>
      </p:sp>
      <p:sp>
        <p:nvSpPr>
          <p:cNvPr id="199" name="Google Shape;199;p8"/>
          <p:cNvSpPr/>
          <p:nvPr/>
        </p:nvSpPr>
        <p:spPr>
          <a:xfrm>
            <a:off x="791157"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III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Medizinische und pflegerische Versorgung von Menschen mit Demenz weiterentwickeln</a:t>
            </a:r>
            <a:endParaRPr sz="1400" b="0" i="0" u="none" strike="noStrike" cap="none">
              <a:solidFill>
                <a:srgbClr val="000000"/>
              </a:solidFill>
              <a:latin typeface="Arial"/>
              <a:ea typeface="Arial"/>
              <a:cs typeface="Arial"/>
              <a:sym typeface="Arial"/>
            </a:endParaRPr>
          </a:p>
        </p:txBody>
      </p:sp>
      <p:sp>
        <p:nvSpPr>
          <p:cNvPr id="200" name="Google Shape;200;p8"/>
          <p:cNvSpPr/>
          <p:nvPr/>
        </p:nvSpPr>
        <p:spPr>
          <a:xfrm>
            <a:off x="4427984" y="4151113"/>
            <a:ext cx="3492376" cy="1584000"/>
          </a:xfrm>
          <a:prstGeom prst="roundRect">
            <a:avLst>
              <a:gd name="adj" fmla="val 16667"/>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de-DE" sz="1500" b="0" i="0" u="none" strike="noStrike" cap="none">
                <a:solidFill>
                  <a:schemeClr val="dk1"/>
                </a:solidFill>
                <a:latin typeface="Arial"/>
                <a:ea typeface="Arial"/>
                <a:cs typeface="Arial"/>
                <a:sym typeface="Arial"/>
              </a:rPr>
              <a:t>Handlungsfeld IV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chemeClr val="dk1"/>
                </a:solidFill>
                <a:latin typeface="Arial"/>
                <a:ea typeface="Arial"/>
                <a:cs typeface="Arial"/>
                <a:sym typeface="Arial"/>
              </a:rPr>
              <a:t>Exzellente Forschung zu Demenz fördern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863600" y="1074738"/>
            <a:ext cx="7629525" cy="879475"/>
          </a:xfrm>
          <a:prstGeom prst="rect">
            <a:avLst/>
          </a:prstGeom>
          <a:noFill/>
          <a:ln>
            <a:noFill/>
          </a:ln>
        </p:spPr>
        <p:txBody>
          <a:bodyPr spcFirstLastPara="1" wrap="square" lIns="0" tIns="0" rIns="0" bIns="0" anchor="t" anchorCtr="0">
            <a:noAutofit/>
          </a:bodyPr>
          <a:lstStyle/>
          <a:p>
            <a:pPr marL="0" lvl="0" indent="0" algn="l" rtl="0">
              <a:lnSpc>
                <a:spcPct val="133333"/>
              </a:lnSpc>
              <a:spcBef>
                <a:spcPts val="0"/>
              </a:spcBef>
              <a:spcAft>
                <a:spcPts val="0"/>
              </a:spcAft>
              <a:buSzPts val="1400"/>
              <a:buNone/>
            </a:pPr>
            <a:r>
              <a:rPr lang="de-DE"/>
              <a:t>Vier Handlungsfelder</a:t>
            </a:r>
            <a:endParaRPr/>
          </a:p>
        </p:txBody>
      </p:sp>
      <p:sp>
        <p:nvSpPr>
          <p:cNvPr id="206" name="Google Shape;206;p9"/>
          <p:cNvSpPr txBox="1">
            <a:spLocks noGrp="1"/>
          </p:cNvSpPr>
          <p:nvPr>
            <p:ph type="body" idx="1"/>
          </p:nvPr>
        </p:nvSpPr>
        <p:spPr>
          <a:xfrm>
            <a:off x="863600" y="2239963"/>
            <a:ext cx="7629525" cy="4300538"/>
          </a:xfrm>
          <a:prstGeom prst="rect">
            <a:avLst/>
          </a:prstGeom>
          <a:noFill/>
          <a:ln>
            <a:noFill/>
          </a:ln>
        </p:spPr>
        <p:txBody>
          <a:bodyPr spcFirstLastPara="1" wrap="square" lIns="0" tIns="0" rIns="0" bIns="0" anchor="t" anchorCtr="0">
            <a:noAutofit/>
          </a:bodyPr>
          <a:lstStyle/>
          <a:p>
            <a:pPr marL="0" lvl="0" indent="0" algn="l" rtl="0">
              <a:lnSpc>
                <a:spcPct val="144444"/>
              </a:lnSpc>
              <a:spcBef>
                <a:spcPts val="0"/>
              </a:spcBef>
              <a:spcAft>
                <a:spcPts val="0"/>
              </a:spcAft>
              <a:buSzPts val="1800"/>
              <a:buNone/>
            </a:pPr>
            <a:r>
              <a:rPr lang="de-DE">
                <a:solidFill>
                  <a:srgbClr val="6E1F47"/>
                </a:solidFill>
              </a:rPr>
              <a:t>Handlungsfeld I</a:t>
            </a:r>
            <a:endParaRPr>
              <a:solidFill>
                <a:srgbClr val="6E1F47"/>
              </a:solidFill>
            </a:endParaRPr>
          </a:p>
          <a:p>
            <a:pPr marL="0" lvl="0" indent="0" algn="l" rtl="0">
              <a:lnSpc>
                <a:spcPct val="130000"/>
              </a:lnSpc>
              <a:spcBef>
                <a:spcPts val="600"/>
              </a:spcBef>
              <a:spcAft>
                <a:spcPts val="0"/>
              </a:spcAft>
              <a:buSzPts val="2000"/>
              <a:buNone/>
            </a:pPr>
            <a:r>
              <a:rPr lang="de-DE" sz="2000" b="1">
                <a:solidFill>
                  <a:srgbClr val="6E1F47"/>
                </a:solidFill>
              </a:rPr>
              <a:t>Strukturen zur gesellschaftlichen Teilhabe von Menschen mit Demenz an ihrem Lebensort aus- und aufbauen</a:t>
            </a:r>
            <a:endParaRPr/>
          </a:p>
          <a:p>
            <a:pPr marL="0" lvl="0" indent="0" algn="l" rtl="0">
              <a:lnSpc>
                <a:spcPct val="144444"/>
              </a:lnSpc>
              <a:spcBef>
                <a:spcPts val="0"/>
              </a:spcBef>
              <a:spcAft>
                <a:spcPts val="0"/>
              </a:spcAft>
              <a:buSzPts val="1800"/>
              <a:buNone/>
            </a:pPr>
            <a:endParaRPr b="1">
              <a:solidFill>
                <a:srgbClr val="6E1F47"/>
              </a:solidFill>
            </a:endParaRPr>
          </a:p>
          <a:p>
            <a:pPr marL="0" lvl="0" indent="0" algn="l" rtl="0">
              <a:lnSpc>
                <a:spcPct val="144444"/>
              </a:lnSpc>
              <a:spcBef>
                <a:spcPts val="0"/>
              </a:spcBef>
              <a:spcAft>
                <a:spcPts val="0"/>
              </a:spcAft>
              <a:buSzPts val="1800"/>
              <a:buNone/>
            </a:pPr>
            <a:r>
              <a:rPr lang="de-DE"/>
              <a:t>Es soll ein gutes Umfeld für Menschen mit Demenz an ihrem </a:t>
            </a:r>
            <a:r>
              <a:rPr lang="de-DE" b="1"/>
              <a:t>Lebensort</a:t>
            </a:r>
            <a:r>
              <a:rPr lang="de-DE"/>
              <a:t> geschaffen werden. Dazu gehört zum Beispiel die Gestaltung </a:t>
            </a:r>
            <a:r>
              <a:rPr lang="de-DE" b="1"/>
              <a:t>demenzfreundlicher Sozialräume</a:t>
            </a:r>
            <a:r>
              <a:rPr lang="de-DE"/>
              <a:t>, die </a:t>
            </a:r>
            <a:r>
              <a:rPr lang="de-DE" b="1"/>
              <a:t>Information der Öffentlichkeit </a:t>
            </a:r>
            <a:r>
              <a:rPr lang="de-DE"/>
              <a:t>über die Erkrankung, der </a:t>
            </a:r>
            <a:r>
              <a:rPr lang="de-DE" b="1"/>
              <a:t>Ausbau passender Wohnformen </a:t>
            </a:r>
            <a:r>
              <a:rPr lang="de-DE"/>
              <a:t>und die Förderung </a:t>
            </a:r>
            <a:r>
              <a:rPr lang="de-DE" b="1"/>
              <a:t>ehrenamtlicher und nachbarschaftlicher Hilfe</a:t>
            </a:r>
            <a:r>
              <a:rPr lang="de-DE"/>
              <a:t>.</a:t>
            </a:r>
            <a:endParaRPr b="1">
              <a:solidFill>
                <a:srgbClr val="6E1F47"/>
              </a:solidFill>
            </a:endParaRPr>
          </a:p>
        </p:txBody>
      </p:sp>
      <p:sp>
        <p:nvSpPr>
          <p:cNvPr id="207" name="Google Shape;207;p9"/>
          <p:cNvSpPr txBox="1">
            <a:spLocks noGrp="1"/>
          </p:cNvSpPr>
          <p:nvPr>
            <p:ph type="sldNum" idx="12"/>
          </p:nvPr>
        </p:nvSpPr>
        <p:spPr>
          <a:xfrm>
            <a:off x="7115175" y="6253163"/>
            <a:ext cx="1377950" cy="287338"/>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1200"/>
              <a:buNone/>
            </a:pPr>
            <a:r>
              <a:rPr lang="de-DE"/>
              <a:t>Seite </a:t>
            </a:r>
            <a:fld id="{00000000-1234-1234-1234-123412341234}" type="slidenum">
              <a:rPr lang="de-DE"/>
              <a:t>9</a:t>
            </a:fld>
            <a:endParaRPr/>
          </a:p>
        </p:txBody>
      </p:sp>
    </p:spTree>
  </p:cSld>
  <p:clrMapOvr>
    <a:masterClrMapping/>
  </p:clrMapOvr>
</p:sld>
</file>

<file path=ppt/theme/theme1.xml><?xml version="1.0" encoding="utf-8"?>
<a:theme xmlns:a="http://schemas.openxmlformats.org/drawingml/2006/main" name="DZA_ger_r6">
  <a:themeElements>
    <a:clrScheme name="DZA_ger_r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1818</Words>
  <Application>Microsoft Office PowerPoint</Application>
  <PresentationFormat>Bildschirmpräsentation (4:3)</PresentationFormat>
  <Paragraphs>258</Paragraphs>
  <Slides>30</Slides>
  <Notes>30</Notes>
  <HiddenSlides>0</HiddenSlides>
  <MMClips>0</MMClips>
  <ScaleCrop>false</ScaleCrop>
  <HeadingPairs>
    <vt:vector size="6" baseType="variant">
      <vt:variant>
        <vt:lpstr>Verwendete Schriftarten</vt:lpstr>
      </vt:variant>
      <vt:variant>
        <vt:i4>1</vt:i4>
      </vt:variant>
      <vt:variant>
        <vt:lpstr>Design</vt:lpstr>
      </vt:variant>
      <vt:variant>
        <vt:i4>1</vt:i4>
      </vt:variant>
      <vt:variant>
        <vt:lpstr>Folientitel</vt:lpstr>
      </vt:variant>
      <vt:variant>
        <vt:i4>30</vt:i4>
      </vt:variant>
    </vt:vector>
  </HeadingPairs>
  <TitlesOfParts>
    <vt:vector size="32" baseType="lpstr">
      <vt:lpstr>Arial</vt:lpstr>
      <vt:lpstr>DZA_ger_r6</vt:lpstr>
      <vt:lpstr>Alzheimer Gesellschaft Niedersachsen e.V.</vt:lpstr>
      <vt:lpstr>PowerPoint-Präsentation</vt:lpstr>
      <vt:lpstr>Warum eine Nationale Demenzstrategie?</vt:lpstr>
      <vt:lpstr>Grundlagen und Ausgangspunkte</vt:lpstr>
      <vt:lpstr>Entwicklung und Aufbau der Nationalen Demenzstrategie</vt:lpstr>
      <vt:lpstr>Die Nationale Demenzstrategie in Zahlen</vt:lpstr>
      <vt:lpstr>Vier Handlungsfelder</vt:lpstr>
      <vt:lpstr>Vier Handlungsfelder</vt:lpstr>
      <vt:lpstr>Vier Handlungsfelder</vt:lpstr>
      <vt:lpstr>Vier Handlungsfelder</vt:lpstr>
      <vt:lpstr>Vier Handlungsfelder </vt:lpstr>
      <vt:lpstr>Vier Handlungsfelder</vt:lpstr>
      <vt:lpstr>Vier Handlungsfelder </vt:lpstr>
      <vt:lpstr>Vier Handlungsfelder</vt:lpstr>
      <vt:lpstr>Vier Handlungsfelder</vt:lpstr>
      <vt:lpstr>Die Nationale Demenzstrategie definiert  Aufgaben  in der kommunalen Verantwortung </vt:lpstr>
      <vt:lpstr>1.1.1  Kommunale Altenhilfeplanung </vt:lpstr>
      <vt:lpstr>1.1.2 Förderung integrierter Quartiers- und Dorfentwicklungskonzepte </vt:lpstr>
      <vt:lpstr>1.1.4 Demenzsensible öffentliche Begegnungs- und      Verweilräume </vt:lpstr>
      <vt:lpstr>1.1.6 Digitale Teilhabe </vt:lpstr>
      <vt:lpstr>1.7.3 Nutzung von Präventionsfördermitteln für Menschen mit Demenz </vt:lpstr>
      <vt:lpstr>2.1.3 Beratung zu Demenz in öffentlichen Einrichtungen  </vt:lpstr>
      <vt:lpstr>2.1.4 Erstbegleitung durch Ehrenamtliche  </vt:lpstr>
      <vt:lpstr>Weitere wichtige Themen in der kommunalen Daseinsvorsorge</vt:lpstr>
      <vt:lpstr>Weitere wichtige Themen in der kommunalen Daseinsvorsorge</vt:lpstr>
      <vt:lpstr>Weitere wichtige Themen in der kommunalen Daseinsvorsorge</vt:lpstr>
      <vt:lpstr>Themen in der niedersächsischen Daseinsvorsorge</vt:lpstr>
      <vt:lpstr>Grundsätzliche Themen aus Sicht der Alzheimer Gesellschaft Niedersachsen e.V.</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Fachgruppe Gerontopsychiatrie  des Sozialpsychiatrischen Verbundes Braunschweig</dc:title>
  <dc:creator>Hans</dc:creator>
  <cp:lastModifiedBy>Hans Golmann</cp:lastModifiedBy>
  <cp:revision>5</cp:revision>
  <cp:lastPrinted>2021-09-06T07:09:14Z</cp:lastPrinted>
  <dcterms:modified xsi:type="dcterms:W3CDTF">2025-01-14T15:57:21Z</dcterms:modified>
</cp:coreProperties>
</file>